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75" r:id="rId2"/>
    <p:sldId id="376" r:id="rId3"/>
    <p:sldId id="392" r:id="rId4"/>
    <p:sldId id="377" r:id="rId5"/>
    <p:sldId id="388" r:id="rId6"/>
    <p:sldId id="393" r:id="rId7"/>
    <p:sldId id="394" r:id="rId8"/>
    <p:sldId id="395" r:id="rId9"/>
    <p:sldId id="396" r:id="rId10"/>
    <p:sldId id="397" r:id="rId11"/>
    <p:sldId id="398" r:id="rId12"/>
    <p:sldId id="399" r:id="rId13"/>
    <p:sldId id="378" r:id="rId14"/>
    <p:sldId id="379" r:id="rId15"/>
    <p:sldId id="400" r:id="rId16"/>
    <p:sldId id="401" r:id="rId17"/>
    <p:sldId id="402" r:id="rId18"/>
    <p:sldId id="408" r:id="rId19"/>
    <p:sldId id="407" r:id="rId20"/>
    <p:sldId id="403" r:id="rId21"/>
    <p:sldId id="406" r:id="rId22"/>
    <p:sldId id="409" r:id="rId2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0" d="100"/>
          <a:sy n="90" d="100"/>
        </p:scale>
        <p:origin x="52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p>
        </p:txBody>
      </p:sp>
      <p:sp>
        <p:nvSpPr>
          <p:cNvPr id="4" name="Marcador de fecha 3"/>
          <p:cNvSpPr>
            <a:spLocks noGrp="1"/>
          </p:cNvSpPr>
          <p:nvPr>
            <p:ph type="dt" sz="half" idx="10"/>
          </p:nvPr>
        </p:nvSpPr>
        <p:spPr/>
        <p:txBody>
          <a:bodyPr/>
          <a:lstStyle/>
          <a:p>
            <a:fld id="{88E21A4B-BCF3-4AAC-94AD-283D2BE2ABA4}" type="datetimeFigureOut">
              <a:rPr lang="es-ES" smtClean="0"/>
              <a:t>07/07/2022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F8F02F2-A1A1-4169-AC8E-C8B53284AB0E}" type="slidenum">
              <a:rPr lang="es-ES" smtClean="0"/>
              <a:t>‹Nº›</a:t>
            </a:fld>
            <a:endParaRPr lang="es-ES"/>
          </a:p>
        </p:txBody>
      </p:sp>
    </p:spTree>
    <p:extLst>
      <p:ext uri="{BB962C8B-B14F-4D97-AF65-F5344CB8AC3E}">
        <p14:creationId xmlns:p14="http://schemas.microsoft.com/office/powerpoint/2010/main" val="2560077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88E21A4B-BCF3-4AAC-94AD-283D2BE2ABA4}" type="datetimeFigureOut">
              <a:rPr lang="es-ES" smtClean="0"/>
              <a:t>07/07/2022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F8F02F2-A1A1-4169-AC8E-C8B53284AB0E}" type="slidenum">
              <a:rPr lang="es-ES" smtClean="0"/>
              <a:t>‹Nº›</a:t>
            </a:fld>
            <a:endParaRPr lang="es-ES"/>
          </a:p>
        </p:txBody>
      </p:sp>
    </p:spTree>
    <p:extLst>
      <p:ext uri="{BB962C8B-B14F-4D97-AF65-F5344CB8AC3E}">
        <p14:creationId xmlns:p14="http://schemas.microsoft.com/office/powerpoint/2010/main" val="4041439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88E21A4B-BCF3-4AAC-94AD-283D2BE2ABA4}" type="datetimeFigureOut">
              <a:rPr lang="es-ES" smtClean="0"/>
              <a:t>07/07/2022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F8F02F2-A1A1-4169-AC8E-C8B53284AB0E}" type="slidenum">
              <a:rPr lang="es-ES" smtClean="0"/>
              <a:t>‹Nº›</a:t>
            </a:fld>
            <a:endParaRPr lang="es-ES"/>
          </a:p>
        </p:txBody>
      </p:sp>
    </p:spTree>
    <p:extLst>
      <p:ext uri="{BB962C8B-B14F-4D97-AF65-F5344CB8AC3E}">
        <p14:creationId xmlns:p14="http://schemas.microsoft.com/office/powerpoint/2010/main" val="3784945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88E21A4B-BCF3-4AAC-94AD-283D2BE2ABA4}" type="datetimeFigureOut">
              <a:rPr lang="es-ES" smtClean="0"/>
              <a:t>07/07/2022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F8F02F2-A1A1-4169-AC8E-C8B53284AB0E}" type="slidenum">
              <a:rPr lang="es-ES" smtClean="0"/>
              <a:t>‹Nº›</a:t>
            </a:fld>
            <a:endParaRPr lang="es-ES"/>
          </a:p>
        </p:txBody>
      </p:sp>
    </p:spTree>
    <p:extLst>
      <p:ext uri="{BB962C8B-B14F-4D97-AF65-F5344CB8AC3E}">
        <p14:creationId xmlns:p14="http://schemas.microsoft.com/office/powerpoint/2010/main" val="3398337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88E21A4B-BCF3-4AAC-94AD-283D2BE2ABA4}" type="datetimeFigureOut">
              <a:rPr lang="es-ES" smtClean="0"/>
              <a:t>07/07/2022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F8F02F2-A1A1-4169-AC8E-C8B53284AB0E}" type="slidenum">
              <a:rPr lang="es-ES" smtClean="0"/>
              <a:t>‹Nº›</a:t>
            </a:fld>
            <a:endParaRPr lang="es-ES"/>
          </a:p>
        </p:txBody>
      </p:sp>
    </p:spTree>
    <p:extLst>
      <p:ext uri="{BB962C8B-B14F-4D97-AF65-F5344CB8AC3E}">
        <p14:creationId xmlns:p14="http://schemas.microsoft.com/office/powerpoint/2010/main" val="3948164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88E21A4B-BCF3-4AAC-94AD-283D2BE2ABA4}" type="datetimeFigureOut">
              <a:rPr lang="es-ES" smtClean="0"/>
              <a:t>07/07/2022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1F8F02F2-A1A1-4169-AC8E-C8B53284AB0E}" type="slidenum">
              <a:rPr lang="es-ES" smtClean="0"/>
              <a:t>‹Nº›</a:t>
            </a:fld>
            <a:endParaRPr lang="es-ES"/>
          </a:p>
        </p:txBody>
      </p:sp>
    </p:spTree>
    <p:extLst>
      <p:ext uri="{BB962C8B-B14F-4D97-AF65-F5344CB8AC3E}">
        <p14:creationId xmlns:p14="http://schemas.microsoft.com/office/powerpoint/2010/main" val="2664695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88E21A4B-BCF3-4AAC-94AD-283D2BE2ABA4}" type="datetimeFigureOut">
              <a:rPr lang="es-ES" smtClean="0"/>
              <a:t>07/07/2022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1F8F02F2-A1A1-4169-AC8E-C8B53284AB0E}" type="slidenum">
              <a:rPr lang="es-ES" smtClean="0"/>
              <a:t>‹Nº›</a:t>
            </a:fld>
            <a:endParaRPr lang="es-ES"/>
          </a:p>
        </p:txBody>
      </p:sp>
    </p:spTree>
    <p:extLst>
      <p:ext uri="{BB962C8B-B14F-4D97-AF65-F5344CB8AC3E}">
        <p14:creationId xmlns:p14="http://schemas.microsoft.com/office/powerpoint/2010/main" val="323952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88E21A4B-BCF3-4AAC-94AD-283D2BE2ABA4}" type="datetimeFigureOut">
              <a:rPr lang="es-ES" smtClean="0"/>
              <a:t>07/07/2022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1F8F02F2-A1A1-4169-AC8E-C8B53284AB0E}" type="slidenum">
              <a:rPr lang="es-ES" smtClean="0"/>
              <a:t>‹Nº›</a:t>
            </a:fld>
            <a:endParaRPr lang="es-ES"/>
          </a:p>
        </p:txBody>
      </p:sp>
    </p:spTree>
    <p:extLst>
      <p:ext uri="{BB962C8B-B14F-4D97-AF65-F5344CB8AC3E}">
        <p14:creationId xmlns:p14="http://schemas.microsoft.com/office/powerpoint/2010/main" val="22810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8E21A4B-BCF3-4AAC-94AD-283D2BE2ABA4}" type="datetimeFigureOut">
              <a:rPr lang="es-ES" smtClean="0"/>
              <a:t>07/07/2022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1F8F02F2-A1A1-4169-AC8E-C8B53284AB0E}" type="slidenum">
              <a:rPr lang="es-ES" smtClean="0"/>
              <a:t>‹Nº›</a:t>
            </a:fld>
            <a:endParaRPr lang="es-ES"/>
          </a:p>
        </p:txBody>
      </p:sp>
    </p:spTree>
    <p:extLst>
      <p:ext uri="{BB962C8B-B14F-4D97-AF65-F5344CB8AC3E}">
        <p14:creationId xmlns:p14="http://schemas.microsoft.com/office/powerpoint/2010/main" val="4278108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88E21A4B-BCF3-4AAC-94AD-283D2BE2ABA4}" type="datetimeFigureOut">
              <a:rPr lang="es-ES" smtClean="0"/>
              <a:t>07/07/2022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1F8F02F2-A1A1-4169-AC8E-C8B53284AB0E}" type="slidenum">
              <a:rPr lang="es-ES" smtClean="0"/>
              <a:t>‹Nº›</a:t>
            </a:fld>
            <a:endParaRPr lang="es-ES"/>
          </a:p>
        </p:txBody>
      </p:sp>
    </p:spTree>
    <p:extLst>
      <p:ext uri="{BB962C8B-B14F-4D97-AF65-F5344CB8AC3E}">
        <p14:creationId xmlns:p14="http://schemas.microsoft.com/office/powerpoint/2010/main" val="320598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88E21A4B-BCF3-4AAC-94AD-283D2BE2ABA4}" type="datetimeFigureOut">
              <a:rPr lang="es-ES" smtClean="0"/>
              <a:t>07/07/2022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1F8F02F2-A1A1-4169-AC8E-C8B53284AB0E}" type="slidenum">
              <a:rPr lang="es-ES" smtClean="0"/>
              <a:t>‹Nº›</a:t>
            </a:fld>
            <a:endParaRPr lang="es-ES"/>
          </a:p>
        </p:txBody>
      </p:sp>
    </p:spTree>
    <p:extLst>
      <p:ext uri="{BB962C8B-B14F-4D97-AF65-F5344CB8AC3E}">
        <p14:creationId xmlns:p14="http://schemas.microsoft.com/office/powerpoint/2010/main" val="2152889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E21A4B-BCF3-4AAC-94AD-283D2BE2ABA4}" type="datetimeFigureOut">
              <a:rPr lang="es-ES" smtClean="0"/>
              <a:t>07/07/2022</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8F02F2-A1A1-4169-AC8E-C8B53284AB0E}" type="slidenum">
              <a:rPr lang="es-ES" smtClean="0"/>
              <a:t>‹Nº›</a:t>
            </a:fld>
            <a:endParaRPr lang="es-ES"/>
          </a:p>
        </p:txBody>
      </p:sp>
    </p:spTree>
    <p:extLst>
      <p:ext uri="{BB962C8B-B14F-4D97-AF65-F5344CB8AC3E}">
        <p14:creationId xmlns:p14="http://schemas.microsoft.com/office/powerpoint/2010/main" val="2799571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hyperlink" Target="https://www.dgt.es/menusecundario/dgt-en-cifras/dgt-en-cifras-resultados/dgt-en-cifras-detalle/?id=00668"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boe.es/buscar/act.php?id=BOE-A-2003-23514" TargetMode="External"/><Relationship Id="rId2" Type="http://schemas.openxmlformats.org/officeDocument/2006/relationships/hyperlink" Target="http://www.noisemapping.ie/useful-outputs.html" TargetMode="Externa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adif.es/gestion-de-contaminacion-acustica" TargetMode="Externa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16.jpeg"/><Relationship Id="rId7" Type="http://schemas.openxmlformats.org/officeDocument/2006/relationships/image" Target="../media/image21.pn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hyperlink" Target="https://sicaweb.cedex.es/documentacion/"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boe.es/buscar/doc.php?id=BOE-A-2018-17008" TargetMode="External"/><Relationship Id="rId2" Type="http://schemas.openxmlformats.org/officeDocument/2006/relationships/hyperlink" Target="https://eur-lex.europa.eu/legal-content/ES/TXT/?uri=CELEX%3A32015L0996" TargetMode="Externa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hyperlink" Target="https://www.boe.es/buscar/doc.php?id=BOE-A-2022-2120" TargetMode="External"/><Relationship Id="rId4" Type="http://schemas.openxmlformats.org/officeDocument/2006/relationships/hyperlink" Target="https://eur-lex.europa.eu/legal-content/ES/TXT/?uri=CELEX:32021L1226"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sicaweb.cedex.es/documentacion/" TargetMode="External"/><Relationship Id="rId2" Type="http://schemas.openxmlformats.org/officeDocument/2006/relationships/hyperlink" Target="https://www.adif.es/gestion-de-contaminacion-acustica" TargetMode="Externa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idee.es/centros-de-descarga/autonomico" TargetMode="External"/><Relationship Id="rId2" Type="http://schemas.openxmlformats.org/officeDocument/2006/relationships/hyperlink" Target="https://centrodedescargas.cnig.es/CentroDescargas/index.jsp" TargetMode="Externa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txBox="1">
            <a:spLocks/>
          </p:cNvSpPr>
          <p:nvPr/>
        </p:nvSpPr>
        <p:spPr>
          <a:xfrm>
            <a:off x="548033" y="2131096"/>
            <a:ext cx="10610334" cy="40325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4000" b="1" cap="all" dirty="0"/>
              <a:t>GUÍA BÁSICA DE RECOMENDACIONES PARA LA APLICACIÓN DEL MÉTODO CNOSSOS-EU</a:t>
            </a:r>
          </a:p>
          <a:p>
            <a:r>
              <a:rPr lang="es-ES" sz="4000" b="1" cap="all" dirty="0" err="1"/>
              <a:t>Miterd-cedex</a:t>
            </a:r>
            <a:endParaRPr lang="es-ES" sz="4000" b="1" cap="all" dirty="0"/>
          </a:p>
          <a:p>
            <a:endParaRPr lang="es-ES" sz="4000" b="1" cap="all" dirty="0"/>
          </a:p>
          <a:p>
            <a:endParaRPr lang="es-ES" sz="4000" b="1" cap="all" dirty="0"/>
          </a:p>
          <a:p>
            <a:r>
              <a:rPr lang="es-ES" sz="2800" b="1" cap="all" dirty="0"/>
              <a:t>Ignacio soto molina</a:t>
            </a:r>
          </a:p>
          <a:p>
            <a:r>
              <a:rPr lang="es-ES" sz="2800" b="1" cap="all" dirty="0"/>
              <a:t>Área de ruido ambiental</a:t>
            </a:r>
          </a:p>
          <a:p>
            <a:r>
              <a:rPr lang="es-ES" sz="2800" b="1" cap="all" dirty="0" err="1"/>
              <a:t>Ceta</a:t>
            </a:r>
            <a:r>
              <a:rPr lang="es-ES" sz="2800" b="1" cap="all" dirty="0"/>
              <a:t>/</a:t>
            </a:r>
            <a:r>
              <a:rPr lang="es-ES" sz="2800" b="1" cap="all" dirty="0" err="1"/>
              <a:t>cedex</a:t>
            </a:r>
            <a:endParaRPr lang="es-ES" sz="2800" b="1" cap="all" dirty="0"/>
          </a:p>
          <a:p>
            <a:endParaRPr lang="es-ES" sz="4000" b="1" cap="all" dirty="0"/>
          </a:p>
        </p:txBody>
      </p:sp>
      <p:grpSp>
        <p:nvGrpSpPr>
          <p:cNvPr id="8" name="Grupo 7">
            <a:extLst>
              <a:ext uri="{FF2B5EF4-FFF2-40B4-BE49-F238E27FC236}">
                <a16:creationId xmlns:a16="http://schemas.microsoft.com/office/drawing/2014/main" id="{A77C674A-FFC1-C495-2AE2-529AC47CA4A7}"/>
              </a:ext>
            </a:extLst>
          </p:cNvPr>
          <p:cNvGrpSpPr/>
          <p:nvPr/>
        </p:nvGrpSpPr>
        <p:grpSpPr>
          <a:xfrm>
            <a:off x="0" y="0"/>
            <a:ext cx="12192000" cy="764540"/>
            <a:chOff x="0" y="0"/>
            <a:chExt cx="12192000" cy="764540"/>
          </a:xfrm>
        </p:grpSpPr>
        <p:sp>
          <p:nvSpPr>
            <p:cNvPr id="9" name="Rectángulo 8">
              <a:extLst>
                <a:ext uri="{FF2B5EF4-FFF2-40B4-BE49-F238E27FC236}">
                  <a16:creationId xmlns:a16="http://schemas.microsoft.com/office/drawing/2014/main" id="{81A9E6A7-7001-C589-2443-55373457D59C}"/>
                </a:ext>
              </a:extLst>
            </p:cNvPr>
            <p:cNvSpPr/>
            <p:nvPr/>
          </p:nvSpPr>
          <p:spPr>
            <a:xfrm>
              <a:off x="5306765" y="0"/>
              <a:ext cx="6885235" cy="7645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l"/>
              <a:endParaRPr lang="es-ES" dirty="0"/>
            </a:p>
          </p:txBody>
        </p:sp>
        <p:sp>
          <p:nvSpPr>
            <p:cNvPr id="12" name="CuadroTexto 11">
              <a:extLst>
                <a:ext uri="{FF2B5EF4-FFF2-40B4-BE49-F238E27FC236}">
                  <a16:creationId xmlns:a16="http://schemas.microsoft.com/office/drawing/2014/main" id="{3B33B6C9-57FC-74EA-80B4-A776C6A10BCF}"/>
                </a:ext>
              </a:extLst>
            </p:cNvPr>
            <p:cNvSpPr txBox="1"/>
            <p:nvPr/>
          </p:nvSpPr>
          <p:spPr>
            <a:xfrm>
              <a:off x="5306765" y="59104"/>
              <a:ext cx="6625982" cy="646331"/>
            </a:xfrm>
            <a:prstGeom prst="rect">
              <a:avLst/>
            </a:prstGeom>
            <a:noFill/>
          </p:spPr>
          <p:txBody>
            <a:bodyPr wrap="square">
              <a:spAutoFit/>
            </a:bodyPr>
            <a:lstStyle/>
            <a:p>
              <a:r>
                <a:rPr lang="es-ES" sz="1800" b="1" cap="all" dirty="0">
                  <a:solidFill>
                    <a:schemeClr val="bg1"/>
                  </a:solidFill>
                </a:rPr>
                <a:t>Jornada ruido AMBIENTAL miterd-cedex – 8 de julio de 2022</a:t>
              </a:r>
            </a:p>
            <a:p>
              <a:r>
                <a:rPr lang="es-ES" sz="1800" b="1" cap="all" dirty="0">
                  <a:solidFill>
                    <a:schemeClr val="bg1"/>
                  </a:solidFill>
                </a:rPr>
                <a:t>- GUÍA BÁSICA CNOSSOS MITERD-CEDEX</a:t>
              </a:r>
            </a:p>
          </p:txBody>
        </p:sp>
        <p:pic>
          <p:nvPicPr>
            <p:cNvPr id="13" name="Imagen 12">
              <a:extLst>
                <a:ext uri="{FF2B5EF4-FFF2-40B4-BE49-F238E27FC236}">
                  <a16:creationId xmlns:a16="http://schemas.microsoft.com/office/drawing/2014/main" id="{EA7B1697-81F2-D611-0945-70C550C66A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5306765" cy="764540"/>
            </a:xfrm>
            <a:prstGeom prst="rect">
              <a:avLst/>
            </a:prstGeom>
            <a:ln>
              <a:solidFill>
                <a:srgbClr val="002060"/>
              </a:solidFill>
            </a:ln>
          </p:spPr>
        </p:pic>
      </p:grpSp>
    </p:spTree>
    <p:extLst>
      <p:ext uri="{BB962C8B-B14F-4D97-AF65-F5344CB8AC3E}">
        <p14:creationId xmlns:p14="http://schemas.microsoft.com/office/powerpoint/2010/main" val="1452365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55963" y="900682"/>
            <a:ext cx="11622924" cy="461665"/>
          </a:xfrm>
          <a:prstGeom prst="rect">
            <a:avLst/>
          </a:prstGeom>
        </p:spPr>
        <p:txBody>
          <a:bodyPr wrap="square">
            <a:spAutoFit/>
          </a:bodyPr>
          <a:lstStyle/>
          <a:p>
            <a:pPr>
              <a:spcAft>
                <a:spcPts val="0"/>
              </a:spcAft>
            </a:pPr>
            <a:r>
              <a:rPr lang="es-ES" sz="2400" b="1" dirty="0"/>
              <a:t>RECOMENDACIONES: CONDICIONES METEOROLÓGICAS Y CONDICIONES DE PROPAGACIÓN</a:t>
            </a:r>
            <a:endParaRPr lang="es-ES" b="1" dirty="0">
              <a:latin typeface="Calibri" panose="020F0502020204030204" pitchFamily="34" charset="0"/>
              <a:ea typeface="Calibri" panose="020F0502020204030204" pitchFamily="34" charset="0"/>
            </a:endParaRPr>
          </a:p>
        </p:txBody>
      </p:sp>
      <p:sp>
        <p:nvSpPr>
          <p:cNvPr id="32" name="Rectángulo 31">
            <a:extLst>
              <a:ext uri="{FF2B5EF4-FFF2-40B4-BE49-F238E27FC236}">
                <a16:creationId xmlns:a16="http://schemas.microsoft.com/office/drawing/2014/main" id="{31FEF578-BF76-9CEB-55E3-2A28D1332803}"/>
              </a:ext>
            </a:extLst>
          </p:cNvPr>
          <p:cNvSpPr/>
          <p:nvPr/>
        </p:nvSpPr>
        <p:spPr>
          <a:xfrm>
            <a:off x="313113" y="1411614"/>
            <a:ext cx="11565774" cy="3385542"/>
          </a:xfrm>
          <a:prstGeom prst="rect">
            <a:avLst/>
          </a:prstGeom>
        </p:spPr>
        <p:txBody>
          <a:bodyPr wrap="square">
            <a:spAutoFit/>
          </a:bodyPr>
          <a:lstStyle/>
          <a:p>
            <a:pPr algn="just">
              <a:spcBef>
                <a:spcPts val="600"/>
              </a:spcBef>
              <a:spcAft>
                <a:spcPts val="600"/>
              </a:spcAft>
            </a:pPr>
            <a:r>
              <a:rPr lang="es-ES" b="1" dirty="0">
                <a:latin typeface="Arial" panose="020B0604020202020204" pitchFamily="34" charset="0"/>
                <a:ea typeface="Times New Roman" panose="02020603050405020304" pitchFamily="18" charset="0"/>
                <a:cs typeface="Times New Roman" panose="02020603050405020304" pitchFamily="18" charset="0"/>
              </a:rPr>
              <a:t>Condiciones meteorológicas </a:t>
            </a:r>
            <a:r>
              <a:rPr lang="es-ES" dirty="0">
                <a:latin typeface="Arial" panose="020B0604020202020204" pitchFamily="34" charset="0"/>
                <a:ea typeface="Times New Roman" panose="02020603050405020304" pitchFamily="18" charset="0"/>
                <a:cs typeface="Times New Roman" panose="02020603050405020304" pitchFamily="18" charset="0"/>
              </a:rPr>
              <a:t>(sin perjuicio de indicaciones de las AACC)</a:t>
            </a:r>
            <a:r>
              <a:rPr lang="es-ES" sz="1800" dirty="0">
                <a:effectLst/>
                <a:latin typeface="Arial" panose="020B0604020202020204" pitchFamily="34" charset="0"/>
                <a:ea typeface="Times New Roman" panose="02020603050405020304" pitchFamily="18" charset="0"/>
                <a:cs typeface="Times New Roman" panose="02020603050405020304" pitchFamily="18" charset="0"/>
              </a:rPr>
              <a:t>:</a:t>
            </a:r>
          </a:p>
          <a:p>
            <a:pPr marL="342900" lvl="0" indent="-342900" algn="just">
              <a:spcBef>
                <a:spcPts val="600"/>
              </a:spcBef>
              <a:spcAft>
                <a:spcPts val="600"/>
              </a:spcAft>
              <a:buFont typeface="Symbol" panose="05050102010706020507" pitchFamily="18" charset="2"/>
              <a:buChar char=""/>
            </a:pPr>
            <a:r>
              <a:rPr lang="es-ES" sz="1800" b="1" dirty="0">
                <a:effectLst/>
                <a:latin typeface="Arial" panose="020B0604020202020204" pitchFamily="34" charset="0"/>
                <a:ea typeface="Times New Roman" panose="02020603050405020304" pitchFamily="18" charset="0"/>
                <a:cs typeface="Times New Roman" panose="02020603050405020304" pitchFamily="18" charset="0"/>
              </a:rPr>
              <a:t>Velocidad del viento: ↑V ↑dB</a:t>
            </a:r>
          </a:p>
          <a:p>
            <a:pPr marL="342900" lvl="0" indent="-342900" algn="just">
              <a:spcBef>
                <a:spcPts val="600"/>
              </a:spcBef>
              <a:spcAft>
                <a:spcPts val="600"/>
              </a:spcAft>
              <a:buFont typeface="Symbol" panose="05050102010706020507" pitchFamily="18" charset="2"/>
              <a:buChar char=""/>
            </a:pPr>
            <a:r>
              <a:rPr lang="es-ES" b="1" dirty="0">
                <a:latin typeface="Arial" panose="020B0604020202020204" pitchFamily="34" charset="0"/>
                <a:ea typeface="Times New Roman" panose="02020603050405020304" pitchFamily="18" charset="0"/>
                <a:cs typeface="Times New Roman" panose="02020603050405020304" pitchFamily="18" charset="0"/>
              </a:rPr>
              <a:t>Humedad: </a:t>
            </a:r>
            <a:r>
              <a:rPr lang="es-ES" sz="1800" b="1" dirty="0">
                <a:effectLst/>
                <a:latin typeface="Arial" panose="020B0604020202020204" pitchFamily="34" charset="0"/>
                <a:ea typeface="Times New Roman" panose="02020603050405020304" pitchFamily="18" charset="0"/>
                <a:cs typeface="Times New Roman" panose="02020603050405020304" pitchFamily="18" charset="0"/>
              </a:rPr>
              <a:t>↑</a:t>
            </a:r>
            <a:r>
              <a:rPr lang="es-ES" sz="1800" b="1" dirty="0" err="1">
                <a:effectLst/>
                <a:latin typeface="Arial" panose="020B0604020202020204" pitchFamily="34" charset="0"/>
                <a:ea typeface="Times New Roman" panose="02020603050405020304" pitchFamily="18" charset="0"/>
                <a:cs typeface="Times New Roman" panose="02020603050405020304" pitchFamily="18" charset="0"/>
              </a:rPr>
              <a:t>Hr</a:t>
            </a:r>
            <a:r>
              <a:rPr lang="es-ES" sz="1800" b="1" dirty="0">
                <a:effectLst/>
                <a:latin typeface="Arial" panose="020B0604020202020204" pitchFamily="34" charset="0"/>
                <a:ea typeface="Times New Roman" panose="02020603050405020304" pitchFamily="18" charset="0"/>
                <a:cs typeface="Times New Roman" panose="02020603050405020304" pitchFamily="18" charset="0"/>
              </a:rPr>
              <a:t> ↑dB</a:t>
            </a:r>
            <a:endParaRPr lang="es-ES" b="1"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spcBef>
                <a:spcPts val="600"/>
              </a:spcBef>
              <a:spcAft>
                <a:spcPts val="600"/>
              </a:spcAft>
              <a:buFont typeface="Symbol" panose="05050102010706020507" pitchFamily="18" charset="2"/>
              <a:buChar char=""/>
            </a:pPr>
            <a:r>
              <a:rPr lang="es-ES" sz="1800" b="1" dirty="0">
                <a:effectLst/>
                <a:latin typeface="Arial" panose="020B0604020202020204" pitchFamily="34" charset="0"/>
                <a:ea typeface="Times New Roman" panose="02020603050405020304" pitchFamily="18" charset="0"/>
                <a:cs typeface="Times New Roman" panose="02020603050405020304" pitchFamily="18" charset="0"/>
              </a:rPr>
              <a:t>Temperatura: ↑T ↓dB</a:t>
            </a:r>
            <a:endParaRPr lang="es-ES" dirty="0">
              <a:latin typeface="Arial" panose="020B0604020202020204" pitchFamily="34" charset="0"/>
              <a:ea typeface="Times New Roman" panose="02020603050405020304" pitchFamily="18" charset="0"/>
              <a:cs typeface="Times New Roman" panose="02020603050405020304" pitchFamily="18" charset="0"/>
            </a:endParaRPr>
          </a:p>
          <a:p>
            <a:pPr lvl="0" algn="just">
              <a:spcBef>
                <a:spcPts val="600"/>
              </a:spcBef>
              <a:spcAft>
                <a:spcPts val="600"/>
              </a:spcAft>
            </a:pPr>
            <a:r>
              <a:rPr lang="es-ES" b="1" dirty="0">
                <a:latin typeface="Arial" panose="020B0604020202020204" pitchFamily="34" charset="0"/>
                <a:ea typeface="Times New Roman" panose="02020603050405020304" pitchFamily="18" charset="0"/>
                <a:cs typeface="Times New Roman" panose="02020603050405020304" pitchFamily="18" charset="0"/>
              </a:rPr>
              <a:t>Probabilidad de ocurrencia de condiciones favorables (gradientes de T, Dirección viento…):</a:t>
            </a:r>
            <a:endParaRPr lang="es-E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spcBef>
                <a:spcPts val="600"/>
              </a:spcBef>
              <a:spcAft>
                <a:spcPts val="600"/>
              </a:spcAft>
              <a:buFont typeface="Symbol" panose="05050102010706020507" pitchFamily="18" charset="2"/>
              <a:buChar char=""/>
            </a:pPr>
            <a:r>
              <a:rPr lang="es-ES" sz="1800" b="1" dirty="0" err="1">
                <a:effectLst/>
                <a:latin typeface="Arial" panose="020B0604020202020204" pitchFamily="34" charset="0"/>
                <a:ea typeface="Times New Roman" panose="02020603050405020304" pitchFamily="18" charset="0"/>
                <a:cs typeface="Times New Roman" panose="02020603050405020304" pitchFamily="18" charset="0"/>
              </a:rPr>
              <a:t>Ld</a:t>
            </a:r>
            <a:r>
              <a:rPr lang="es-ES" sz="1800" b="1" dirty="0">
                <a:effectLst/>
                <a:latin typeface="Arial" panose="020B0604020202020204" pitchFamily="34" charset="0"/>
                <a:ea typeface="Times New Roman" panose="02020603050405020304" pitchFamily="18" charset="0"/>
                <a:cs typeface="Times New Roman" panose="02020603050405020304" pitchFamily="18" charset="0"/>
              </a:rPr>
              <a:t>: 50%</a:t>
            </a:r>
          </a:p>
          <a:p>
            <a:pPr marL="342900" lvl="0" indent="-342900" algn="just">
              <a:spcBef>
                <a:spcPts val="600"/>
              </a:spcBef>
              <a:spcAft>
                <a:spcPts val="600"/>
              </a:spcAft>
              <a:buFont typeface="Symbol" panose="05050102010706020507" pitchFamily="18" charset="2"/>
              <a:buChar char=""/>
            </a:pPr>
            <a:r>
              <a:rPr lang="es-ES" b="1" dirty="0">
                <a:latin typeface="Arial" panose="020B0604020202020204" pitchFamily="34" charset="0"/>
                <a:ea typeface="Times New Roman" panose="02020603050405020304" pitchFamily="18" charset="0"/>
                <a:cs typeface="Times New Roman" panose="02020603050405020304" pitchFamily="18" charset="0"/>
              </a:rPr>
              <a:t>Le: 75%</a:t>
            </a:r>
          </a:p>
          <a:p>
            <a:pPr marL="342900" lvl="0" indent="-342900" algn="just">
              <a:spcBef>
                <a:spcPts val="600"/>
              </a:spcBef>
              <a:spcAft>
                <a:spcPts val="600"/>
              </a:spcAft>
              <a:buFont typeface="Symbol" panose="05050102010706020507" pitchFamily="18" charset="2"/>
              <a:buChar char=""/>
            </a:pPr>
            <a:r>
              <a:rPr lang="es-ES" sz="1800" b="1" dirty="0" err="1">
                <a:effectLst/>
                <a:latin typeface="Arial" panose="020B0604020202020204" pitchFamily="34" charset="0"/>
                <a:ea typeface="Times New Roman" panose="02020603050405020304" pitchFamily="18" charset="0"/>
                <a:cs typeface="Times New Roman" panose="02020603050405020304" pitchFamily="18" charset="0"/>
              </a:rPr>
              <a:t>Ln</a:t>
            </a:r>
            <a:r>
              <a:rPr lang="es-ES" sz="1800" b="1" dirty="0">
                <a:effectLst/>
                <a:latin typeface="Arial" panose="020B0604020202020204" pitchFamily="34" charset="0"/>
                <a:ea typeface="Times New Roman" panose="02020603050405020304" pitchFamily="18" charset="0"/>
                <a:cs typeface="Times New Roman" panose="02020603050405020304" pitchFamily="18" charset="0"/>
              </a:rPr>
              <a:t>: 100%</a:t>
            </a:r>
            <a:endParaRPr lang="es-ES"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2" name="CuadroTexto 11">
            <a:extLst>
              <a:ext uri="{FF2B5EF4-FFF2-40B4-BE49-F238E27FC236}">
                <a16:creationId xmlns:a16="http://schemas.microsoft.com/office/drawing/2014/main" id="{7ACCD673-CEFB-D6AC-51A7-C516B9EE8996}"/>
              </a:ext>
            </a:extLst>
          </p:cNvPr>
          <p:cNvSpPr txBox="1"/>
          <p:nvPr/>
        </p:nvSpPr>
        <p:spPr>
          <a:xfrm>
            <a:off x="562140" y="5056988"/>
            <a:ext cx="10953420" cy="1631216"/>
          </a:xfrm>
          <a:prstGeom prst="rect">
            <a:avLst/>
          </a:prstGeom>
          <a:noFill/>
          <a:ln>
            <a:solidFill>
              <a:schemeClr val="accent1"/>
            </a:solidFill>
          </a:ln>
        </p:spPr>
        <p:txBody>
          <a:bodyPr wrap="square">
            <a:spAutoFit/>
          </a:bodyPr>
          <a:lstStyle/>
          <a:p>
            <a:pPr algn="ctr">
              <a:spcBef>
                <a:spcPts val="600"/>
              </a:spcBef>
              <a:spcAft>
                <a:spcPts val="600"/>
              </a:spcAft>
            </a:pPr>
            <a:r>
              <a:rPr lang="es-ES" sz="1800" b="1" dirty="0">
                <a:effectLst/>
                <a:latin typeface="Arial" panose="020B0604020202020204" pitchFamily="34" charset="0"/>
                <a:ea typeface="Times New Roman" panose="02020603050405020304" pitchFamily="18" charset="0"/>
                <a:cs typeface="Times New Roman" panose="02020603050405020304" pitchFamily="18" charset="0"/>
              </a:rPr>
              <a:t>Para la elaboración de los MER se partirá de datos meteorológicos promedios anuales, ya que un MER representa la situación promedio anual.</a:t>
            </a:r>
            <a:endParaRPr lang="es-ES"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spcBef>
                <a:spcPts val="600"/>
              </a:spcBef>
              <a:spcAft>
                <a:spcPts val="600"/>
              </a:spcAft>
            </a:pPr>
            <a:r>
              <a:rPr lang="es-ES" sz="1800" b="1" dirty="0">
                <a:effectLst/>
                <a:latin typeface="Arial" panose="020B0604020202020204" pitchFamily="34" charset="0"/>
                <a:ea typeface="Times New Roman" panose="02020603050405020304" pitchFamily="18" charset="0"/>
                <a:cs typeface="Times New Roman" panose="02020603050405020304" pitchFamily="18" charset="0"/>
              </a:rPr>
              <a:t>Únicamente en el caso de aglomeraciones con una gran variabilidad estacional de población, se podrá considerar generar dos situaciones promedio, una para la época estival y otra para el resto del año.</a:t>
            </a:r>
            <a:endParaRPr lang="es-ES"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5" name="Imagen 4">
            <a:extLst>
              <a:ext uri="{FF2B5EF4-FFF2-40B4-BE49-F238E27FC236}">
                <a16:creationId xmlns:a16="http://schemas.microsoft.com/office/drawing/2014/main" id="{DFD879B8-0790-1A11-F734-712CBF1E6606}"/>
              </a:ext>
            </a:extLst>
          </p:cNvPr>
          <p:cNvPicPr>
            <a:picLocks noChangeAspect="1"/>
          </p:cNvPicPr>
          <p:nvPr/>
        </p:nvPicPr>
        <p:blipFill>
          <a:blip r:embed="rId2"/>
          <a:stretch>
            <a:fillRect/>
          </a:stretch>
        </p:blipFill>
        <p:spPr>
          <a:xfrm>
            <a:off x="2891847" y="3434401"/>
            <a:ext cx="3390419" cy="1622587"/>
          </a:xfrm>
          <a:prstGeom prst="rect">
            <a:avLst/>
          </a:prstGeom>
        </p:spPr>
      </p:pic>
      <p:sp>
        <p:nvSpPr>
          <p:cNvPr id="6" name="CuadroTexto 5">
            <a:extLst>
              <a:ext uri="{FF2B5EF4-FFF2-40B4-BE49-F238E27FC236}">
                <a16:creationId xmlns:a16="http://schemas.microsoft.com/office/drawing/2014/main" id="{45AFF15E-0ACF-BEFD-F677-921E472B60C3}"/>
              </a:ext>
            </a:extLst>
          </p:cNvPr>
          <p:cNvSpPr txBox="1"/>
          <p:nvPr/>
        </p:nvSpPr>
        <p:spPr>
          <a:xfrm>
            <a:off x="5007676" y="2190631"/>
            <a:ext cx="2549180" cy="923330"/>
          </a:xfrm>
          <a:prstGeom prst="rect">
            <a:avLst/>
          </a:prstGeom>
          <a:noFill/>
          <a:ln>
            <a:solidFill>
              <a:schemeClr val="accent1"/>
            </a:solidFill>
          </a:ln>
        </p:spPr>
        <p:txBody>
          <a:bodyPr wrap="square" rtlCol="0">
            <a:spAutoFit/>
          </a:bodyPr>
          <a:lstStyle/>
          <a:p>
            <a:r>
              <a:rPr lang="es-ES" dirty="0"/>
              <a:t>Mayor densidad del aire: mayor facilidad a la propagación</a:t>
            </a:r>
          </a:p>
        </p:txBody>
      </p:sp>
      <p:cxnSp>
        <p:nvCxnSpPr>
          <p:cNvPr id="8" name="Conector recto de flecha 7">
            <a:extLst>
              <a:ext uri="{FF2B5EF4-FFF2-40B4-BE49-F238E27FC236}">
                <a16:creationId xmlns:a16="http://schemas.microsoft.com/office/drawing/2014/main" id="{EB0DCE32-004B-03EA-227C-8EDD1B1F3A75}"/>
              </a:ext>
            </a:extLst>
          </p:cNvPr>
          <p:cNvCxnSpPr/>
          <p:nvPr/>
        </p:nvCxnSpPr>
        <p:spPr>
          <a:xfrm>
            <a:off x="2891847" y="2416029"/>
            <a:ext cx="207443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a:extLst>
              <a:ext uri="{FF2B5EF4-FFF2-40B4-BE49-F238E27FC236}">
                <a16:creationId xmlns:a16="http://schemas.microsoft.com/office/drawing/2014/main" id="{7609572C-333D-BE67-33C2-B17A30DE6696}"/>
              </a:ext>
            </a:extLst>
          </p:cNvPr>
          <p:cNvCxnSpPr/>
          <p:nvPr/>
        </p:nvCxnSpPr>
        <p:spPr>
          <a:xfrm>
            <a:off x="3022095" y="2869035"/>
            <a:ext cx="198558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4" name="Grupo 13">
            <a:extLst>
              <a:ext uri="{FF2B5EF4-FFF2-40B4-BE49-F238E27FC236}">
                <a16:creationId xmlns:a16="http://schemas.microsoft.com/office/drawing/2014/main" id="{1D9B9B6F-F85E-40B2-2780-87D4B278B4BE}"/>
              </a:ext>
            </a:extLst>
          </p:cNvPr>
          <p:cNvGrpSpPr/>
          <p:nvPr/>
        </p:nvGrpSpPr>
        <p:grpSpPr>
          <a:xfrm>
            <a:off x="0" y="0"/>
            <a:ext cx="12192000" cy="764540"/>
            <a:chOff x="0" y="0"/>
            <a:chExt cx="12192000" cy="764540"/>
          </a:xfrm>
        </p:grpSpPr>
        <p:sp>
          <p:nvSpPr>
            <p:cNvPr id="15" name="Rectángulo 14">
              <a:extLst>
                <a:ext uri="{FF2B5EF4-FFF2-40B4-BE49-F238E27FC236}">
                  <a16:creationId xmlns:a16="http://schemas.microsoft.com/office/drawing/2014/main" id="{EE1A70DD-A6DA-912A-C06B-2C986FDCB10F}"/>
                </a:ext>
              </a:extLst>
            </p:cNvPr>
            <p:cNvSpPr/>
            <p:nvPr/>
          </p:nvSpPr>
          <p:spPr>
            <a:xfrm>
              <a:off x="5306765" y="0"/>
              <a:ext cx="6885235" cy="7645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l"/>
              <a:endParaRPr lang="es-ES" dirty="0"/>
            </a:p>
          </p:txBody>
        </p:sp>
        <p:sp>
          <p:nvSpPr>
            <p:cNvPr id="16" name="CuadroTexto 15">
              <a:extLst>
                <a:ext uri="{FF2B5EF4-FFF2-40B4-BE49-F238E27FC236}">
                  <a16:creationId xmlns:a16="http://schemas.microsoft.com/office/drawing/2014/main" id="{255D56C5-D0B2-6060-1710-F3A36F19CDE7}"/>
                </a:ext>
              </a:extLst>
            </p:cNvPr>
            <p:cNvSpPr txBox="1"/>
            <p:nvPr/>
          </p:nvSpPr>
          <p:spPr>
            <a:xfrm>
              <a:off x="5306765" y="59104"/>
              <a:ext cx="6625982" cy="646331"/>
            </a:xfrm>
            <a:prstGeom prst="rect">
              <a:avLst/>
            </a:prstGeom>
            <a:noFill/>
          </p:spPr>
          <p:txBody>
            <a:bodyPr wrap="square">
              <a:spAutoFit/>
            </a:bodyPr>
            <a:lstStyle/>
            <a:p>
              <a:r>
                <a:rPr lang="es-ES" sz="1800" b="1" cap="all" dirty="0">
                  <a:solidFill>
                    <a:schemeClr val="bg1"/>
                  </a:solidFill>
                </a:rPr>
                <a:t>Jornada ruido AMBIENTAL miterd-cedex – 8 de julio de 2022</a:t>
              </a:r>
            </a:p>
            <a:p>
              <a:r>
                <a:rPr lang="es-ES" sz="1800" b="1" cap="all" dirty="0">
                  <a:solidFill>
                    <a:schemeClr val="bg1"/>
                  </a:solidFill>
                </a:rPr>
                <a:t>- GUÍA BÁSICA CNOSSOS MITERD-CEDEX</a:t>
              </a:r>
            </a:p>
          </p:txBody>
        </p:sp>
        <p:pic>
          <p:nvPicPr>
            <p:cNvPr id="17" name="Imagen 16">
              <a:extLst>
                <a:ext uri="{FF2B5EF4-FFF2-40B4-BE49-F238E27FC236}">
                  <a16:creationId xmlns:a16="http://schemas.microsoft.com/office/drawing/2014/main" id="{1494745C-B2FC-511D-4BCE-BF79E90750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5306765" cy="764540"/>
            </a:xfrm>
            <a:prstGeom prst="rect">
              <a:avLst/>
            </a:prstGeom>
            <a:ln>
              <a:solidFill>
                <a:srgbClr val="002060"/>
              </a:solidFill>
            </a:ln>
          </p:spPr>
        </p:pic>
      </p:grpSp>
    </p:spTree>
    <p:extLst>
      <p:ext uri="{BB962C8B-B14F-4D97-AF65-F5344CB8AC3E}">
        <p14:creationId xmlns:p14="http://schemas.microsoft.com/office/powerpoint/2010/main" val="2701603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55963" y="900682"/>
            <a:ext cx="11622924" cy="461665"/>
          </a:xfrm>
          <a:prstGeom prst="rect">
            <a:avLst/>
          </a:prstGeom>
        </p:spPr>
        <p:txBody>
          <a:bodyPr wrap="square">
            <a:spAutoFit/>
          </a:bodyPr>
          <a:lstStyle/>
          <a:p>
            <a:pPr>
              <a:spcAft>
                <a:spcPts val="0"/>
              </a:spcAft>
            </a:pPr>
            <a:r>
              <a:rPr lang="es-ES" sz="2400" b="1" dirty="0"/>
              <a:t>RECOMENDACIONES: INTENSIDAD TRÁFICO VIARIO Y TIPOS DE VEHÍCULOS</a:t>
            </a:r>
            <a:endParaRPr lang="es-ES" b="1" dirty="0">
              <a:latin typeface="Calibri" panose="020F0502020204030204" pitchFamily="34" charset="0"/>
              <a:ea typeface="Calibri" panose="020F0502020204030204" pitchFamily="34" charset="0"/>
            </a:endParaRPr>
          </a:p>
        </p:txBody>
      </p:sp>
      <p:sp>
        <p:nvSpPr>
          <p:cNvPr id="32" name="Rectángulo 31">
            <a:extLst>
              <a:ext uri="{FF2B5EF4-FFF2-40B4-BE49-F238E27FC236}">
                <a16:creationId xmlns:a16="http://schemas.microsoft.com/office/drawing/2014/main" id="{31FEF578-BF76-9CEB-55E3-2A28D1332803}"/>
              </a:ext>
            </a:extLst>
          </p:cNvPr>
          <p:cNvSpPr/>
          <p:nvPr/>
        </p:nvSpPr>
        <p:spPr>
          <a:xfrm>
            <a:off x="313113" y="1411614"/>
            <a:ext cx="11565774" cy="2523768"/>
          </a:xfrm>
          <a:prstGeom prst="rect">
            <a:avLst/>
          </a:prstGeom>
        </p:spPr>
        <p:txBody>
          <a:bodyPr wrap="square">
            <a:spAutoFit/>
          </a:bodyPr>
          <a:lstStyle/>
          <a:p>
            <a:pPr algn="just">
              <a:spcBef>
                <a:spcPts val="600"/>
              </a:spcBef>
              <a:spcAft>
                <a:spcPts val="600"/>
              </a:spcAft>
            </a:pPr>
            <a:r>
              <a:rPr lang="es-ES" b="1" dirty="0">
                <a:latin typeface="Arial" panose="020B0604020202020204" pitchFamily="34" charset="0"/>
                <a:ea typeface="Times New Roman" panose="02020603050405020304" pitchFamily="18" charset="0"/>
                <a:cs typeface="Times New Roman" panose="02020603050405020304" pitchFamily="18" charset="0"/>
              </a:rPr>
              <a:t>Intensidad de tráfico</a:t>
            </a:r>
            <a:endParaRPr lang="es-E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spcBef>
                <a:spcPts val="600"/>
              </a:spcBef>
              <a:spcAft>
                <a:spcPts val="600"/>
              </a:spcAft>
              <a:buFont typeface="Symbol" panose="05050102010706020507" pitchFamily="18" charset="2"/>
              <a:buChar char=""/>
            </a:pPr>
            <a:r>
              <a:rPr lang="es-ES" sz="1800" u="sng" dirty="0">
                <a:effectLst/>
                <a:latin typeface="Arial" panose="020B0604020202020204" pitchFamily="34" charset="0"/>
                <a:ea typeface="Times New Roman" panose="02020603050405020304" pitchFamily="18" charset="0"/>
                <a:cs typeface="Times New Roman" panose="02020603050405020304" pitchFamily="18" charset="0"/>
              </a:rPr>
              <a:t>Aforos oficiales </a:t>
            </a:r>
            <a:r>
              <a:rPr lang="es-ES" sz="1800" dirty="0">
                <a:effectLst/>
                <a:latin typeface="Arial" panose="020B0604020202020204" pitchFamily="34" charset="0"/>
                <a:ea typeface="Times New Roman" panose="02020603050405020304" pitchFamily="18" charset="0"/>
                <a:cs typeface="Times New Roman" panose="02020603050405020304" pitchFamily="18" charset="0"/>
              </a:rPr>
              <a:t>o conteos manuales</a:t>
            </a:r>
          </a:p>
          <a:p>
            <a:pPr marL="342900" lvl="0" indent="-342900" algn="just">
              <a:spcBef>
                <a:spcPts val="600"/>
              </a:spcBef>
              <a:spcAft>
                <a:spcPts val="600"/>
              </a:spcAft>
              <a:buFont typeface="Symbol" panose="05050102010706020507" pitchFamily="18" charset="2"/>
              <a:buChar char=""/>
            </a:pPr>
            <a:r>
              <a:rPr lang="es-ES" dirty="0">
                <a:latin typeface="Arial" panose="020B0604020202020204" pitchFamily="34" charset="0"/>
                <a:ea typeface="Times New Roman" panose="02020603050405020304" pitchFamily="18" charset="0"/>
                <a:cs typeface="Times New Roman" panose="02020603050405020304" pitchFamily="18" charset="0"/>
              </a:rPr>
              <a:t>Definir correctamente </a:t>
            </a:r>
            <a:r>
              <a:rPr lang="es-ES" u="sng" dirty="0">
                <a:latin typeface="Arial" panose="020B0604020202020204" pitchFamily="34" charset="0"/>
                <a:ea typeface="Times New Roman" panose="02020603050405020304" pitchFamily="18" charset="0"/>
                <a:cs typeface="Times New Roman" panose="02020603050405020304" pitchFamily="18" charset="0"/>
              </a:rPr>
              <a:t>tráfico en periodos de evaluación</a:t>
            </a:r>
          </a:p>
          <a:p>
            <a:pPr marL="342900" lvl="0" indent="-342900" algn="just">
              <a:spcBef>
                <a:spcPts val="600"/>
              </a:spcBef>
              <a:spcAft>
                <a:spcPts val="600"/>
              </a:spcAft>
              <a:buFont typeface="Symbol" panose="05050102010706020507" pitchFamily="18" charset="2"/>
              <a:buChar char=""/>
            </a:pPr>
            <a:r>
              <a:rPr lang="es-ES" sz="1800" u="sng" dirty="0">
                <a:effectLst/>
                <a:latin typeface="Arial" panose="020B0604020202020204" pitchFamily="34" charset="0"/>
                <a:ea typeface="Times New Roman" panose="02020603050405020304" pitchFamily="18" charset="0"/>
                <a:cs typeface="Times New Roman" panose="02020603050405020304" pitchFamily="18" charset="0"/>
              </a:rPr>
              <a:t>En aglomeraciones</a:t>
            </a:r>
            <a:r>
              <a:rPr lang="es-ES" sz="1800" dirty="0">
                <a:effectLst/>
                <a:latin typeface="Arial" panose="020B0604020202020204" pitchFamily="34" charset="0"/>
                <a:ea typeface="Times New Roman" panose="02020603050405020304" pitchFamily="18" charset="0"/>
                <a:cs typeface="Times New Roman" panose="02020603050405020304" pitchFamily="18" charset="0"/>
              </a:rPr>
              <a:t>:</a:t>
            </a:r>
            <a:endParaRPr lang="es-ES" dirty="0">
              <a:latin typeface="Arial" panose="020B0604020202020204" pitchFamily="34" charset="0"/>
              <a:ea typeface="Times New Roman" panose="02020603050405020304" pitchFamily="18" charset="0"/>
              <a:cs typeface="Times New Roman" panose="02020603050405020304" pitchFamily="18" charset="0"/>
            </a:endParaRPr>
          </a:p>
          <a:p>
            <a:pPr marL="800100" lvl="1" indent="-342900" algn="just">
              <a:spcBef>
                <a:spcPts val="600"/>
              </a:spcBef>
              <a:spcAft>
                <a:spcPts val="600"/>
              </a:spcAft>
              <a:buFont typeface="Symbol" panose="05050102010706020507" pitchFamily="18" charset="2"/>
              <a:buChar char=""/>
            </a:pPr>
            <a:r>
              <a:rPr lang="es-ES" u="sng" dirty="0">
                <a:effectLst/>
                <a:latin typeface="Arial" panose="020B0604020202020204" pitchFamily="34" charset="0"/>
                <a:ea typeface="Times New Roman" panose="02020603050405020304" pitchFamily="18" charset="0"/>
                <a:cs typeface="Times New Roman" panose="02020603050405020304" pitchFamily="18" charset="0"/>
              </a:rPr>
              <a:t>Clasificación de </a:t>
            </a:r>
            <a:r>
              <a:rPr lang="es-ES" u="sng" dirty="0">
                <a:latin typeface="Arial" panose="020B0604020202020204" pitchFamily="34" charset="0"/>
                <a:ea typeface="Times New Roman" panose="02020603050405020304" pitchFamily="18" charset="0"/>
                <a:cs typeface="Times New Roman" panose="02020603050405020304" pitchFamily="18" charset="0"/>
              </a:rPr>
              <a:t>ejes no aforados </a:t>
            </a:r>
            <a:r>
              <a:rPr lang="es-ES" dirty="0">
                <a:latin typeface="Arial" panose="020B0604020202020204" pitchFamily="34" charset="0"/>
                <a:ea typeface="Times New Roman" panose="02020603050405020304" pitchFamily="18" charset="0"/>
                <a:cs typeface="Times New Roman" panose="02020603050405020304" pitchFamily="18" charset="0"/>
              </a:rPr>
              <a:t>por intensidades teóricas (bien justificado)</a:t>
            </a:r>
          </a:p>
          <a:p>
            <a:pPr marL="800100" lvl="1" indent="-342900" algn="just">
              <a:spcBef>
                <a:spcPts val="600"/>
              </a:spcBef>
              <a:spcAft>
                <a:spcPts val="600"/>
              </a:spcAft>
              <a:buFont typeface="Symbol" panose="05050102010706020507" pitchFamily="18" charset="2"/>
              <a:buChar char=""/>
            </a:pPr>
            <a:r>
              <a:rPr lang="es-ES" dirty="0">
                <a:effectLst/>
                <a:latin typeface="Arial" panose="020B0604020202020204" pitchFamily="34" charset="0"/>
                <a:ea typeface="Times New Roman" panose="02020603050405020304" pitchFamily="18" charset="0"/>
                <a:cs typeface="Times New Roman" panose="02020603050405020304" pitchFamily="18" charset="0"/>
              </a:rPr>
              <a:t>En</a:t>
            </a:r>
            <a:r>
              <a:rPr lang="es-ES" dirty="0">
                <a:latin typeface="Arial" panose="020B0604020202020204" pitchFamily="34" charset="0"/>
                <a:ea typeface="Times New Roman" panose="02020603050405020304" pitchFamily="18" charset="0"/>
                <a:cs typeface="Times New Roman" panose="02020603050405020304" pitchFamily="18" charset="0"/>
              </a:rPr>
              <a:t>tre una clase y otra </a:t>
            </a:r>
            <a:r>
              <a:rPr lang="es-ES" u="sng" dirty="0">
                <a:latin typeface="Arial" panose="020B0604020202020204" pitchFamily="34" charset="0"/>
                <a:ea typeface="Times New Roman" panose="02020603050405020304" pitchFamily="18" charset="0"/>
                <a:cs typeface="Times New Roman" panose="02020603050405020304" pitchFamily="18" charset="0"/>
              </a:rPr>
              <a:t>no superar el doble de IMD </a:t>
            </a:r>
            <a:r>
              <a:rPr lang="es-ES" dirty="0">
                <a:latin typeface="Arial" panose="020B0604020202020204" pitchFamily="34" charset="0"/>
                <a:ea typeface="Times New Roman" panose="02020603050405020304" pitchFamily="18" charset="0"/>
                <a:cs typeface="Times New Roman" panose="02020603050405020304" pitchFamily="18" charset="0"/>
              </a:rPr>
              <a:t>(3 dB (A) de potencia de emisión)</a:t>
            </a:r>
            <a:endParaRPr lang="es-ES"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2" name="Imagen 1">
            <a:extLst>
              <a:ext uri="{FF2B5EF4-FFF2-40B4-BE49-F238E27FC236}">
                <a16:creationId xmlns:a16="http://schemas.microsoft.com/office/drawing/2014/main" id="{D0F94A58-C3CC-A2C9-C8F4-4DC95A18E3D1}"/>
              </a:ext>
            </a:extLst>
          </p:cNvPr>
          <p:cNvPicPr>
            <a:picLocks noChangeAspect="1"/>
          </p:cNvPicPr>
          <p:nvPr/>
        </p:nvPicPr>
        <p:blipFill rotWithShape="1">
          <a:blip r:embed="rId2"/>
          <a:srcRect l="19061" r="22808" b="21591"/>
          <a:stretch/>
        </p:blipFill>
        <p:spPr>
          <a:xfrm>
            <a:off x="7483988" y="1789348"/>
            <a:ext cx="4258743" cy="1088076"/>
          </a:xfrm>
          <a:prstGeom prst="rect">
            <a:avLst/>
          </a:prstGeom>
          <a:ln>
            <a:solidFill>
              <a:schemeClr val="accent1"/>
            </a:solidFill>
          </a:ln>
        </p:spPr>
      </p:pic>
      <p:pic>
        <p:nvPicPr>
          <p:cNvPr id="7" name="Imagen 6">
            <a:extLst>
              <a:ext uri="{FF2B5EF4-FFF2-40B4-BE49-F238E27FC236}">
                <a16:creationId xmlns:a16="http://schemas.microsoft.com/office/drawing/2014/main" id="{DB1A3B8A-2A44-AB22-95B0-6FEEF55B54EC}"/>
              </a:ext>
            </a:extLst>
          </p:cNvPr>
          <p:cNvPicPr>
            <a:picLocks noChangeAspect="1"/>
          </p:cNvPicPr>
          <p:nvPr/>
        </p:nvPicPr>
        <p:blipFill rotWithShape="1">
          <a:blip r:embed="rId3"/>
          <a:srcRect b="74542"/>
          <a:stretch/>
        </p:blipFill>
        <p:spPr>
          <a:xfrm>
            <a:off x="6282265" y="4313197"/>
            <a:ext cx="5714369" cy="2028880"/>
          </a:xfrm>
          <a:prstGeom prst="rect">
            <a:avLst/>
          </a:prstGeom>
        </p:spPr>
      </p:pic>
      <p:sp>
        <p:nvSpPr>
          <p:cNvPr id="17" name="Rectángulo 16">
            <a:extLst>
              <a:ext uri="{FF2B5EF4-FFF2-40B4-BE49-F238E27FC236}">
                <a16:creationId xmlns:a16="http://schemas.microsoft.com/office/drawing/2014/main" id="{3F702588-C295-A4E4-D4CB-1BA9ABF55F16}"/>
              </a:ext>
            </a:extLst>
          </p:cNvPr>
          <p:cNvSpPr/>
          <p:nvPr/>
        </p:nvSpPr>
        <p:spPr>
          <a:xfrm>
            <a:off x="375729" y="4274003"/>
            <a:ext cx="5691696" cy="1785104"/>
          </a:xfrm>
          <a:prstGeom prst="rect">
            <a:avLst/>
          </a:prstGeom>
        </p:spPr>
        <p:txBody>
          <a:bodyPr wrap="square">
            <a:spAutoFit/>
          </a:bodyPr>
          <a:lstStyle/>
          <a:p>
            <a:pPr lvl="0" algn="just">
              <a:spcBef>
                <a:spcPts val="600"/>
              </a:spcBef>
              <a:spcAft>
                <a:spcPts val="600"/>
              </a:spcAft>
            </a:pPr>
            <a:r>
              <a:rPr lang="es-ES" b="1" dirty="0">
                <a:latin typeface="Arial" panose="020B0604020202020204" pitchFamily="34" charset="0"/>
                <a:ea typeface="Times New Roman" panose="02020603050405020304" pitchFamily="18" charset="0"/>
                <a:cs typeface="Times New Roman" panose="02020603050405020304" pitchFamily="18" charset="0"/>
              </a:rPr>
              <a:t>Tipologías de vehículos</a:t>
            </a:r>
          </a:p>
          <a:p>
            <a:pPr marL="285750" lvl="0" indent="-285750" algn="just">
              <a:spcBef>
                <a:spcPts val="600"/>
              </a:spcBef>
              <a:spcAft>
                <a:spcPts val="600"/>
              </a:spcAft>
              <a:buFontTx/>
              <a:buChar char="-"/>
            </a:pPr>
            <a:r>
              <a:rPr lang="es-ES" sz="1800" dirty="0">
                <a:effectLst/>
                <a:latin typeface="Arial" panose="020B0604020202020204" pitchFamily="34" charset="0"/>
                <a:ea typeface="Times New Roman" panose="02020603050405020304" pitchFamily="18" charset="0"/>
                <a:cs typeface="Times New Roman" panose="02020603050405020304" pitchFamily="18" charset="0"/>
              </a:rPr>
              <a:t>Los </a:t>
            </a:r>
            <a:r>
              <a:rPr lang="es-ES" sz="1800" u="sng" dirty="0">
                <a:effectLst/>
                <a:latin typeface="Arial" panose="020B0604020202020204" pitchFamily="34" charset="0"/>
                <a:ea typeface="Times New Roman" panose="02020603050405020304" pitchFamily="18" charset="0"/>
                <a:cs typeface="Times New Roman" panose="02020603050405020304" pitchFamily="18" charset="0"/>
              </a:rPr>
              <a:t>aforos no suelen </a:t>
            </a:r>
            <a:r>
              <a:rPr lang="es-ES" u="sng" dirty="0">
                <a:latin typeface="Arial" panose="020B0604020202020204" pitchFamily="34" charset="0"/>
                <a:ea typeface="Times New Roman" panose="02020603050405020304" pitchFamily="18" charset="0"/>
                <a:cs typeface="Times New Roman" panose="02020603050405020304" pitchFamily="18" charset="0"/>
              </a:rPr>
              <a:t>ofrecer diferenciación </a:t>
            </a:r>
            <a:r>
              <a:rPr lang="es-ES" dirty="0">
                <a:latin typeface="Arial" panose="020B0604020202020204" pitchFamily="34" charset="0"/>
                <a:ea typeface="Times New Roman" panose="02020603050405020304" pitchFamily="18" charset="0"/>
                <a:cs typeface="Times New Roman" panose="02020603050405020304" pitchFamily="18" charset="0"/>
              </a:rPr>
              <a:t>en categorías </a:t>
            </a:r>
            <a:r>
              <a:rPr lang="es-ES" u="sng" dirty="0">
                <a:latin typeface="Arial" panose="020B0604020202020204" pitchFamily="34" charset="0"/>
                <a:ea typeface="Times New Roman" panose="02020603050405020304" pitchFamily="18" charset="0"/>
                <a:cs typeface="Times New Roman" panose="02020603050405020304" pitchFamily="18" charset="0"/>
              </a:rPr>
              <a:t>CNOSSOS-EU</a:t>
            </a:r>
          </a:p>
          <a:p>
            <a:pPr marL="285750" lvl="0" indent="-285750" algn="just">
              <a:spcBef>
                <a:spcPts val="600"/>
              </a:spcBef>
              <a:spcAft>
                <a:spcPts val="600"/>
              </a:spcAft>
              <a:buFontTx/>
              <a:buChar char="-"/>
            </a:pPr>
            <a:r>
              <a:rPr lang="es-ES" sz="1800" u="sng" dirty="0">
                <a:effectLst/>
                <a:latin typeface="Arial" panose="020B0604020202020204" pitchFamily="34" charset="0"/>
                <a:ea typeface="Times New Roman" panose="02020603050405020304" pitchFamily="18" charset="0"/>
                <a:cs typeface="Times New Roman" panose="02020603050405020304" pitchFamily="18" charset="0"/>
              </a:rPr>
              <a:t>Estimación en base a BBDD oficiales</a:t>
            </a:r>
            <a:r>
              <a:rPr lang="es-ES" sz="1800" dirty="0">
                <a:effectLst/>
                <a:latin typeface="Arial" panose="020B0604020202020204" pitchFamily="34" charset="0"/>
                <a:ea typeface="Times New Roman" panose="02020603050405020304" pitchFamily="18" charset="0"/>
                <a:cs typeface="Times New Roman" panose="02020603050405020304" pitchFamily="18" charset="0"/>
              </a:rPr>
              <a:t>. </a:t>
            </a:r>
            <a:r>
              <a:rPr lang="es-ES" dirty="0">
                <a:latin typeface="Arial" panose="020B0604020202020204" pitchFamily="34" charset="0"/>
                <a:ea typeface="Times New Roman" panose="02020603050405020304" pitchFamily="18" charset="0"/>
                <a:cs typeface="Times New Roman" panose="02020603050405020304" pitchFamily="18" charset="0"/>
              </a:rPr>
              <a:t>Por ejemplo </a:t>
            </a:r>
            <a:r>
              <a:rPr lang="es-ES" dirty="0">
                <a:latin typeface="Arial" panose="020B0604020202020204" pitchFamily="34" charset="0"/>
                <a:ea typeface="Times New Roman" panose="02020603050405020304" pitchFamily="18" charset="0"/>
                <a:cs typeface="Times New Roman" panose="02020603050405020304" pitchFamily="18" charset="0"/>
                <a:hlinkClick r:id="rId4"/>
              </a:rPr>
              <a:t>BBDD Parque de Vehículos DGT</a:t>
            </a:r>
            <a:endParaRPr lang="es-ES"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nvGrpSpPr>
          <p:cNvPr id="12" name="Grupo 11">
            <a:extLst>
              <a:ext uri="{FF2B5EF4-FFF2-40B4-BE49-F238E27FC236}">
                <a16:creationId xmlns:a16="http://schemas.microsoft.com/office/drawing/2014/main" id="{4BC88DF6-AFA2-8EC5-89E6-143AABC2B832}"/>
              </a:ext>
            </a:extLst>
          </p:cNvPr>
          <p:cNvGrpSpPr/>
          <p:nvPr/>
        </p:nvGrpSpPr>
        <p:grpSpPr>
          <a:xfrm>
            <a:off x="0" y="0"/>
            <a:ext cx="12192000" cy="764540"/>
            <a:chOff x="0" y="0"/>
            <a:chExt cx="12192000" cy="764540"/>
          </a:xfrm>
        </p:grpSpPr>
        <p:sp>
          <p:nvSpPr>
            <p:cNvPr id="13" name="Rectángulo 12">
              <a:extLst>
                <a:ext uri="{FF2B5EF4-FFF2-40B4-BE49-F238E27FC236}">
                  <a16:creationId xmlns:a16="http://schemas.microsoft.com/office/drawing/2014/main" id="{9D470B43-C01D-2CA2-BFA1-44DBC154B20C}"/>
                </a:ext>
              </a:extLst>
            </p:cNvPr>
            <p:cNvSpPr/>
            <p:nvPr/>
          </p:nvSpPr>
          <p:spPr>
            <a:xfrm>
              <a:off x="5306765" y="0"/>
              <a:ext cx="6885235" cy="7645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l"/>
              <a:endParaRPr lang="es-ES" dirty="0"/>
            </a:p>
          </p:txBody>
        </p:sp>
        <p:sp>
          <p:nvSpPr>
            <p:cNvPr id="14" name="CuadroTexto 13">
              <a:extLst>
                <a:ext uri="{FF2B5EF4-FFF2-40B4-BE49-F238E27FC236}">
                  <a16:creationId xmlns:a16="http://schemas.microsoft.com/office/drawing/2014/main" id="{82A1B5AD-11BD-2D67-2624-E307A5012274}"/>
                </a:ext>
              </a:extLst>
            </p:cNvPr>
            <p:cNvSpPr txBox="1"/>
            <p:nvPr/>
          </p:nvSpPr>
          <p:spPr>
            <a:xfrm>
              <a:off x="5306765" y="59104"/>
              <a:ext cx="6625982" cy="646331"/>
            </a:xfrm>
            <a:prstGeom prst="rect">
              <a:avLst/>
            </a:prstGeom>
            <a:noFill/>
          </p:spPr>
          <p:txBody>
            <a:bodyPr wrap="square">
              <a:spAutoFit/>
            </a:bodyPr>
            <a:lstStyle/>
            <a:p>
              <a:r>
                <a:rPr lang="es-ES" sz="1800" b="1" cap="all" dirty="0">
                  <a:solidFill>
                    <a:schemeClr val="bg1"/>
                  </a:solidFill>
                </a:rPr>
                <a:t>Jornada ruido AMBIENTAL miterd-cedex – 8 de julio de 2022</a:t>
              </a:r>
            </a:p>
            <a:p>
              <a:r>
                <a:rPr lang="es-ES" sz="1800" b="1" cap="all" dirty="0">
                  <a:solidFill>
                    <a:schemeClr val="bg1"/>
                  </a:solidFill>
                </a:rPr>
                <a:t>- GUÍA BÁSICA CNOSSOS MITERD-CEDEX</a:t>
              </a:r>
            </a:p>
          </p:txBody>
        </p:sp>
        <p:pic>
          <p:nvPicPr>
            <p:cNvPr id="15" name="Imagen 14">
              <a:extLst>
                <a:ext uri="{FF2B5EF4-FFF2-40B4-BE49-F238E27FC236}">
                  <a16:creationId xmlns:a16="http://schemas.microsoft.com/office/drawing/2014/main" id="{E99DA4BA-9E11-A05D-FCE4-AEC3D883CDB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5306765" cy="764540"/>
            </a:xfrm>
            <a:prstGeom prst="rect">
              <a:avLst/>
            </a:prstGeom>
            <a:ln>
              <a:solidFill>
                <a:srgbClr val="002060"/>
              </a:solidFill>
            </a:ln>
          </p:spPr>
        </p:pic>
      </p:grpSp>
    </p:spTree>
    <p:extLst>
      <p:ext uri="{BB962C8B-B14F-4D97-AF65-F5344CB8AC3E}">
        <p14:creationId xmlns:p14="http://schemas.microsoft.com/office/powerpoint/2010/main" val="2419527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55963" y="900682"/>
            <a:ext cx="11622924" cy="461665"/>
          </a:xfrm>
          <a:prstGeom prst="rect">
            <a:avLst/>
          </a:prstGeom>
        </p:spPr>
        <p:txBody>
          <a:bodyPr wrap="square">
            <a:spAutoFit/>
          </a:bodyPr>
          <a:lstStyle/>
          <a:p>
            <a:pPr>
              <a:spcAft>
                <a:spcPts val="0"/>
              </a:spcAft>
            </a:pPr>
            <a:r>
              <a:rPr lang="es-ES" sz="2400" b="1" dirty="0"/>
              <a:t>RECOMENDACIONES: INTENSIDAD TRÁFICO VIARIO Y TIPOS DE VEHÍCULOS</a:t>
            </a:r>
            <a:endParaRPr lang="es-ES" b="1" dirty="0">
              <a:latin typeface="Calibri" panose="020F0502020204030204" pitchFamily="34" charset="0"/>
              <a:ea typeface="Calibri" panose="020F0502020204030204" pitchFamily="34" charset="0"/>
            </a:endParaRPr>
          </a:p>
        </p:txBody>
      </p:sp>
      <p:sp>
        <p:nvSpPr>
          <p:cNvPr id="32" name="Rectángulo 31">
            <a:extLst>
              <a:ext uri="{FF2B5EF4-FFF2-40B4-BE49-F238E27FC236}">
                <a16:creationId xmlns:a16="http://schemas.microsoft.com/office/drawing/2014/main" id="{31FEF578-BF76-9CEB-55E3-2A28D1332803}"/>
              </a:ext>
            </a:extLst>
          </p:cNvPr>
          <p:cNvSpPr/>
          <p:nvPr/>
        </p:nvSpPr>
        <p:spPr>
          <a:xfrm>
            <a:off x="313113" y="1351716"/>
            <a:ext cx="11565774" cy="369332"/>
          </a:xfrm>
          <a:prstGeom prst="rect">
            <a:avLst/>
          </a:prstGeom>
        </p:spPr>
        <p:txBody>
          <a:bodyPr wrap="square">
            <a:spAutoFit/>
          </a:bodyPr>
          <a:lstStyle/>
          <a:p>
            <a:pPr algn="just">
              <a:spcBef>
                <a:spcPts val="600"/>
              </a:spcBef>
              <a:spcAft>
                <a:spcPts val="600"/>
              </a:spcAft>
            </a:pPr>
            <a:r>
              <a:rPr lang="es-ES" b="1" dirty="0">
                <a:latin typeface="Arial" panose="020B0604020202020204" pitchFamily="34" charset="0"/>
                <a:ea typeface="Times New Roman" panose="02020603050405020304" pitchFamily="18" charset="0"/>
                <a:cs typeface="Times New Roman" panose="02020603050405020304" pitchFamily="18" charset="0"/>
              </a:rPr>
              <a:t>Algunas consideraciones</a:t>
            </a:r>
            <a:endParaRPr lang="es-ES"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3" name="CuadroTexto 12">
            <a:extLst>
              <a:ext uri="{FF2B5EF4-FFF2-40B4-BE49-F238E27FC236}">
                <a16:creationId xmlns:a16="http://schemas.microsoft.com/office/drawing/2014/main" id="{120EA1DE-A58A-C046-AEC6-196F653C17CD}"/>
              </a:ext>
            </a:extLst>
          </p:cNvPr>
          <p:cNvSpPr txBox="1"/>
          <p:nvPr/>
        </p:nvSpPr>
        <p:spPr>
          <a:xfrm>
            <a:off x="576743" y="1721048"/>
            <a:ext cx="10832285" cy="1354217"/>
          </a:xfrm>
          <a:prstGeom prst="rect">
            <a:avLst/>
          </a:prstGeom>
          <a:noFill/>
        </p:spPr>
        <p:txBody>
          <a:bodyPr wrap="square">
            <a:spAutoFit/>
          </a:bodyPr>
          <a:lstStyle/>
          <a:p>
            <a:pPr algn="just">
              <a:spcBef>
                <a:spcPts val="600"/>
              </a:spcBef>
              <a:spcAft>
                <a:spcPts val="600"/>
              </a:spcAft>
            </a:pPr>
            <a:r>
              <a:rPr lang="es-ES" sz="1800" b="1" dirty="0">
                <a:effectLst/>
                <a:latin typeface="Arial" panose="020B0604020202020204" pitchFamily="34" charset="0"/>
                <a:ea typeface="Times New Roman" panose="02020603050405020304" pitchFamily="18" charset="0"/>
                <a:cs typeface="Times New Roman" panose="02020603050405020304" pitchFamily="18" charset="0"/>
              </a:rPr>
              <a:t>Irlanda llevó a cabo un proyecto (</a:t>
            </a:r>
            <a:r>
              <a:rPr lang="es-ES" sz="1800" b="1" u="sng" dirty="0" err="1">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2"/>
              </a:rPr>
              <a:t>Noise</a:t>
            </a:r>
            <a:r>
              <a:rPr lang="es-ES" sz="1800" b="1"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2"/>
              </a:rPr>
              <a:t> </a:t>
            </a:r>
            <a:r>
              <a:rPr lang="es-ES" sz="1800" b="1" u="sng" dirty="0" err="1">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2"/>
              </a:rPr>
              <a:t>Adapt</a:t>
            </a:r>
            <a:r>
              <a:rPr lang="es-ES" sz="1800" b="1"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2"/>
              </a:rPr>
              <a:t> Project</a:t>
            </a:r>
            <a:r>
              <a:rPr lang="es-ES" sz="1800" b="1" dirty="0">
                <a:effectLst/>
                <a:latin typeface="Arial" panose="020B0604020202020204" pitchFamily="34" charset="0"/>
                <a:ea typeface="Times New Roman" panose="02020603050405020304" pitchFamily="18" charset="0"/>
                <a:cs typeface="Times New Roman" panose="02020603050405020304" pitchFamily="18" charset="0"/>
              </a:rPr>
              <a:t>)</a:t>
            </a:r>
            <a:endParaRPr lang="es-ES" b="1" dirty="0">
              <a:latin typeface="Arial" panose="020B0604020202020204" pitchFamily="34" charset="0"/>
              <a:ea typeface="Times New Roman" panose="02020603050405020304" pitchFamily="18" charset="0"/>
              <a:cs typeface="Times New Roman" panose="02020603050405020304" pitchFamily="18" charset="0"/>
            </a:endParaRPr>
          </a:p>
          <a:p>
            <a:pPr algn="just">
              <a:spcBef>
                <a:spcPts val="600"/>
              </a:spcBef>
              <a:spcAft>
                <a:spcPts val="600"/>
              </a:spcAft>
            </a:pPr>
            <a:r>
              <a:rPr lang="es-ES" sz="1800" b="1" dirty="0">
                <a:effectLst/>
                <a:latin typeface="Arial" panose="020B0604020202020204" pitchFamily="34" charset="0"/>
                <a:ea typeface="Times New Roman" panose="02020603050405020304" pitchFamily="18" charset="0"/>
                <a:cs typeface="Times New Roman" panose="02020603050405020304" pitchFamily="18" charset="0"/>
              </a:rPr>
              <a:t>- Diferentes proporciones en las dos categorías de vehículos pesados establecidas por CNOSSOS-EU (50/50, 30/70, 70/30)</a:t>
            </a:r>
            <a:r>
              <a:rPr lang="es-ES" sz="1800" dirty="0">
                <a:effectLst/>
                <a:latin typeface="Arial" panose="020B0604020202020204" pitchFamily="34" charset="0"/>
                <a:ea typeface="Times New Roman" panose="02020603050405020304" pitchFamily="18" charset="0"/>
                <a:cs typeface="Times New Roman" panose="02020603050405020304" pitchFamily="18" charset="0"/>
              </a:rPr>
              <a:t> y considerando diferentes velocidades, </a:t>
            </a:r>
            <a:r>
              <a:rPr lang="es-ES" sz="1800" b="1" dirty="0">
                <a:effectLst/>
                <a:latin typeface="Arial" panose="020B0604020202020204" pitchFamily="34" charset="0"/>
                <a:ea typeface="Times New Roman" panose="02020603050405020304" pitchFamily="18" charset="0"/>
                <a:cs typeface="Times New Roman" panose="02020603050405020304" pitchFamily="18" charset="0"/>
              </a:rPr>
              <a:t>no observándose cambios significativos en los niveles de ruido emitidos por la carretera analizada</a:t>
            </a:r>
            <a:r>
              <a:rPr lang="es-ES" sz="1800" dirty="0">
                <a:effectLst/>
                <a:latin typeface="Arial" panose="020B0604020202020204" pitchFamily="34" charset="0"/>
                <a:ea typeface="Times New Roman" panose="02020603050405020304" pitchFamily="18" charset="0"/>
                <a:cs typeface="Times New Roman" panose="02020603050405020304" pitchFamily="18" charset="0"/>
              </a:rPr>
              <a:t>.</a:t>
            </a:r>
          </a:p>
        </p:txBody>
      </p:sp>
      <p:sp>
        <p:nvSpPr>
          <p:cNvPr id="15" name="CuadroTexto 14">
            <a:extLst>
              <a:ext uri="{FF2B5EF4-FFF2-40B4-BE49-F238E27FC236}">
                <a16:creationId xmlns:a16="http://schemas.microsoft.com/office/drawing/2014/main" id="{3FD1D647-D486-3D7B-D778-C01A7A95518E}"/>
              </a:ext>
            </a:extLst>
          </p:cNvPr>
          <p:cNvSpPr txBox="1"/>
          <p:nvPr/>
        </p:nvSpPr>
        <p:spPr>
          <a:xfrm>
            <a:off x="576743" y="5605645"/>
            <a:ext cx="10832285" cy="923330"/>
          </a:xfrm>
          <a:prstGeom prst="rect">
            <a:avLst/>
          </a:prstGeom>
          <a:noFill/>
        </p:spPr>
        <p:txBody>
          <a:bodyPr wrap="square">
            <a:spAutoFit/>
          </a:bodyPr>
          <a:lstStyle>
            <a:defPPr>
              <a:defRPr lang="es-ES"/>
            </a:defPPr>
            <a:lvl1pPr algn="just">
              <a:spcBef>
                <a:spcPts val="600"/>
              </a:spcBef>
              <a:spcAft>
                <a:spcPts val="600"/>
              </a:spcAft>
              <a:defRPr b="1">
                <a:effectLst/>
                <a:latin typeface="Arial" panose="020B0604020202020204" pitchFamily="34" charset="0"/>
                <a:ea typeface="Times New Roman" panose="02020603050405020304" pitchFamily="18" charset="0"/>
                <a:cs typeface="Times New Roman" panose="02020603050405020304" pitchFamily="18" charset="0"/>
              </a:defRPr>
            </a:lvl1pPr>
          </a:lstStyle>
          <a:p>
            <a:r>
              <a:rPr lang="es-ES" dirty="0"/>
              <a:t>El </a:t>
            </a:r>
            <a:r>
              <a:rPr lang="es-ES" dirty="0">
                <a:hlinkClick r:id="rId3"/>
              </a:rPr>
              <a:t>Real Decreto 1428/2003</a:t>
            </a:r>
            <a:r>
              <a:rPr lang="es-ES" dirty="0"/>
              <a:t>, </a:t>
            </a:r>
            <a:r>
              <a:rPr lang="es-ES" b="0" dirty="0"/>
              <a:t>Reglamento General de Circulación, </a:t>
            </a:r>
            <a:r>
              <a:rPr lang="es-ES" dirty="0"/>
              <a:t>prohíbe </a:t>
            </a:r>
            <a:r>
              <a:rPr lang="es-ES" b="0" dirty="0"/>
              <a:t>circular</a:t>
            </a:r>
            <a:r>
              <a:rPr lang="es-ES" dirty="0"/>
              <a:t> por autopistas y autovías </a:t>
            </a:r>
            <a:r>
              <a:rPr lang="es-ES" b="0" dirty="0"/>
              <a:t>con</a:t>
            </a:r>
            <a:r>
              <a:rPr lang="es-ES" dirty="0"/>
              <a:t> </a:t>
            </a:r>
            <a:r>
              <a:rPr lang="es-ES" b="0" dirty="0"/>
              <a:t>vehículos de tracción animal, bicicletas, </a:t>
            </a:r>
            <a:r>
              <a:rPr lang="es-ES" dirty="0"/>
              <a:t>ciclomotores </a:t>
            </a:r>
            <a:r>
              <a:rPr lang="es-ES" b="0" dirty="0"/>
              <a:t>y</a:t>
            </a:r>
            <a:r>
              <a:rPr lang="es-ES" dirty="0"/>
              <a:t> </a:t>
            </a:r>
            <a:r>
              <a:rPr lang="es-ES" b="0" dirty="0"/>
              <a:t>vehículos para personas de movilidad reducida</a:t>
            </a:r>
            <a:r>
              <a:rPr lang="es-ES" dirty="0"/>
              <a:t>. El porcentaje de vehículos de la categoría 4a será igual a 0.</a:t>
            </a:r>
          </a:p>
        </p:txBody>
      </p:sp>
      <p:sp>
        <p:nvSpPr>
          <p:cNvPr id="18" name="CuadroTexto 17">
            <a:extLst>
              <a:ext uri="{FF2B5EF4-FFF2-40B4-BE49-F238E27FC236}">
                <a16:creationId xmlns:a16="http://schemas.microsoft.com/office/drawing/2014/main" id="{8E8B1AB4-37D9-96F1-87C7-882AB16ECEEC}"/>
              </a:ext>
            </a:extLst>
          </p:cNvPr>
          <p:cNvSpPr txBox="1"/>
          <p:nvPr/>
        </p:nvSpPr>
        <p:spPr>
          <a:xfrm>
            <a:off x="576743" y="3072217"/>
            <a:ext cx="10832284" cy="2462213"/>
          </a:xfrm>
          <a:prstGeom prst="rect">
            <a:avLst/>
          </a:prstGeom>
          <a:noFill/>
        </p:spPr>
        <p:txBody>
          <a:bodyPr wrap="square">
            <a:spAutoFit/>
          </a:bodyPr>
          <a:lstStyle/>
          <a:p>
            <a:pPr algn="just">
              <a:spcBef>
                <a:spcPts val="600"/>
              </a:spcBef>
              <a:spcAft>
                <a:spcPts val="600"/>
              </a:spcAft>
            </a:pPr>
            <a:r>
              <a:rPr lang="es-ES" sz="1800" b="1" dirty="0">
                <a:effectLst/>
                <a:latin typeface="Arial" panose="020B0604020202020204" pitchFamily="34" charset="0"/>
                <a:ea typeface="Times New Roman" panose="02020603050405020304" pitchFamily="18" charset="0"/>
                <a:cs typeface="Times New Roman" panose="02020603050405020304" pitchFamily="18" charset="0"/>
              </a:rPr>
              <a:t>- Intersección regulada por semáforos</a:t>
            </a:r>
            <a:r>
              <a:rPr lang="es-ES" sz="1800" dirty="0">
                <a:effectLst/>
                <a:latin typeface="Arial" panose="020B0604020202020204" pitchFamily="34" charset="0"/>
                <a:ea typeface="Times New Roman" panose="02020603050405020304" pitchFamily="18" charset="0"/>
                <a:cs typeface="Times New Roman" panose="02020603050405020304" pitchFamily="18" charset="0"/>
              </a:rPr>
              <a:t>, </a:t>
            </a:r>
            <a:r>
              <a:rPr lang="es-ES" sz="1800" b="1" dirty="0">
                <a:effectLst/>
                <a:latin typeface="Arial" panose="020B0604020202020204" pitchFamily="34" charset="0"/>
                <a:ea typeface="Times New Roman" panose="02020603050405020304" pitchFamily="18" charset="0"/>
                <a:cs typeface="Times New Roman" panose="02020603050405020304" pitchFamily="18" charset="0"/>
              </a:rPr>
              <a:t>el método CNOSSOS-EU sobreestimaba en un promedio de 1,5 dB(A) cuando se aplicaban coeficientes de corrección</a:t>
            </a:r>
            <a:r>
              <a:rPr lang="es-ES" sz="1800" dirty="0">
                <a:effectLst/>
                <a:latin typeface="Arial" panose="020B0604020202020204" pitchFamily="34" charset="0"/>
                <a:ea typeface="Times New Roman" panose="02020603050405020304" pitchFamily="18" charset="0"/>
                <a:cs typeface="Times New Roman" panose="02020603050405020304" pitchFamily="18" charset="0"/>
              </a:rPr>
              <a:t>, mientras que el modelo </a:t>
            </a:r>
            <a:r>
              <a:rPr lang="es-ES" sz="1800" b="1" dirty="0">
                <a:effectLst/>
                <a:latin typeface="Arial" panose="020B0604020202020204" pitchFamily="34" charset="0"/>
                <a:ea typeface="Times New Roman" panose="02020603050405020304" pitchFamily="18" charset="0"/>
                <a:cs typeface="Times New Roman" panose="02020603050405020304" pitchFamily="18" charset="0"/>
              </a:rPr>
              <a:t>sin coeficientes de corrección únicamente sobreestimaba el resultado de los ensayos en </a:t>
            </a:r>
            <a:br>
              <a:rPr lang="es-ES" sz="1800" b="1" dirty="0">
                <a:effectLst/>
                <a:latin typeface="Arial" panose="020B0604020202020204" pitchFamily="34" charset="0"/>
                <a:ea typeface="Times New Roman" panose="02020603050405020304" pitchFamily="18" charset="0"/>
                <a:cs typeface="Times New Roman" panose="02020603050405020304" pitchFamily="18" charset="0"/>
              </a:rPr>
            </a:br>
            <a:r>
              <a:rPr lang="es-ES" sz="1800" b="1" dirty="0">
                <a:effectLst/>
                <a:latin typeface="Arial" panose="020B0604020202020204" pitchFamily="34" charset="0"/>
                <a:ea typeface="Times New Roman" panose="02020603050405020304" pitchFamily="18" charset="0"/>
                <a:cs typeface="Times New Roman" panose="02020603050405020304" pitchFamily="18" charset="0"/>
              </a:rPr>
              <a:t>0,1 dB(A)</a:t>
            </a:r>
            <a:r>
              <a:rPr lang="es-ES" sz="1800" dirty="0">
                <a:effectLst/>
                <a:latin typeface="Arial" panose="020B0604020202020204" pitchFamily="34" charset="0"/>
                <a:ea typeface="Times New Roman" panose="02020603050405020304" pitchFamily="18" charset="0"/>
                <a:cs typeface="Times New Roman" panose="02020603050405020304" pitchFamily="18" charset="0"/>
              </a:rPr>
              <a:t>.</a:t>
            </a:r>
          </a:p>
          <a:p>
            <a:pPr algn="just">
              <a:spcBef>
                <a:spcPts val="600"/>
              </a:spcBef>
              <a:spcAft>
                <a:spcPts val="600"/>
              </a:spcAft>
            </a:pPr>
            <a:r>
              <a:rPr lang="es-ES" sz="1800" b="1" dirty="0">
                <a:effectLst/>
                <a:latin typeface="Arial" panose="020B0604020202020204" pitchFamily="34" charset="0"/>
                <a:ea typeface="Times New Roman" panose="02020603050405020304" pitchFamily="18" charset="0"/>
                <a:cs typeface="Times New Roman" panose="02020603050405020304" pitchFamily="18" charset="0"/>
              </a:rPr>
              <a:t>- Intersección regulada por una rotonda</a:t>
            </a:r>
            <a:r>
              <a:rPr lang="es-ES" sz="1800" dirty="0">
                <a:effectLst/>
                <a:latin typeface="Arial" panose="020B0604020202020204" pitchFamily="34" charset="0"/>
                <a:ea typeface="Times New Roman" panose="02020603050405020304" pitchFamily="18" charset="0"/>
                <a:cs typeface="Times New Roman" panose="02020603050405020304" pitchFamily="18" charset="0"/>
              </a:rPr>
              <a:t>, </a:t>
            </a:r>
            <a:r>
              <a:rPr lang="es-ES" sz="1800" b="1" dirty="0">
                <a:effectLst/>
                <a:latin typeface="Arial" panose="020B0604020202020204" pitchFamily="34" charset="0"/>
                <a:ea typeface="Times New Roman" panose="02020603050405020304" pitchFamily="18" charset="0"/>
                <a:cs typeface="Times New Roman" panose="02020603050405020304" pitchFamily="18" charset="0"/>
              </a:rPr>
              <a:t>sobreestimación por parte del método CNOSSOS-EU de 1,5 dB(A) cuando se aplicaban los coeficientes de corrección, </a:t>
            </a:r>
            <a:r>
              <a:rPr lang="es-ES" sz="1800" dirty="0">
                <a:effectLst/>
                <a:latin typeface="Arial" panose="020B0604020202020204" pitchFamily="34" charset="0"/>
                <a:ea typeface="Times New Roman" panose="02020603050405020304" pitchFamily="18" charset="0"/>
                <a:cs typeface="Times New Roman" panose="02020603050405020304" pitchFamily="18" charset="0"/>
              </a:rPr>
              <a:t>mientras que</a:t>
            </a:r>
            <a:r>
              <a:rPr lang="es-ES" sz="1800" b="1" dirty="0">
                <a:effectLst/>
                <a:latin typeface="Arial" panose="020B0604020202020204" pitchFamily="34" charset="0"/>
                <a:ea typeface="Times New Roman" panose="02020603050405020304" pitchFamily="18" charset="0"/>
                <a:cs typeface="Times New Roman" panose="02020603050405020304" pitchFamily="18" charset="0"/>
              </a:rPr>
              <a:t> el modelo sin coeficientes de corrección resultaba en una sobreestimación de los niveles ensayados de 1,4 dB(A)</a:t>
            </a:r>
            <a:r>
              <a:rPr lang="es-ES" sz="1800" dirty="0">
                <a:effectLst/>
                <a:latin typeface="Arial" panose="020B0604020202020204" pitchFamily="34" charset="0"/>
                <a:ea typeface="Times New Roman" panose="02020603050405020304" pitchFamily="18" charset="0"/>
                <a:cs typeface="Times New Roman" panose="02020603050405020304" pitchFamily="18" charset="0"/>
              </a:rPr>
              <a:t>.</a:t>
            </a:r>
          </a:p>
        </p:txBody>
      </p:sp>
      <p:grpSp>
        <p:nvGrpSpPr>
          <p:cNvPr id="12" name="Grupo 11">
            <a:extLst>
              <a:ext uri="{FF2B5EF4-FFF2-40B4-BE49-F238E27FC236}">
                <a16:creationId xmlns:a16="http://schemas.microsoft.com/office/drawing/2014/main" id="{C303C876-6044-7870-D35E-EC75FF45A91B}"/>
              </a:ext>
            </a:extLst>
          </p:cNvPr>
          <p:cNvGrpSpPr/>
          <p:nvPr/>
        </p:nvGrpSpPr>
        <p:grpSpPr>
          <a:xfrm>
            <a:off x="0" y="0"/>
            <a:ext cx="12192000" cy="764540"/>
            <a:chOff x="0" y="0"/>
            <a:chExt cx="12192000" cy="764540"/>
          </a:xfrm>
        </p:grpSpPr>
        <p:sp>
          <p:nvSpPr>
            <p:cNvPr id="14" name="Rectángulo 13">
              <a:extLst>
                <a:ext uri="{FF2B5EF4-FFF2-40B4-BE49-F238E27FC236}">
                  <a16:creationId xmlns:a16="http://schemas.microsoft.com/office/drawing/2014/main" id="{F21F127D-53FD-321B-67E9-1BBBB358C2E6}"/>
                </a:ext>
              </a:extLst>
            </p:cNvPr>
            <p:cNvSpPr/>
            <p:nvPr/>
          </p:nvSpPr>
          <p:spPr>
            <a:xfrm>
              <a:off x="5306765" y="0"/>
              <a:ext cx="6885235" cy="7645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l"/>
              <a:endParaRPr lang="es-ES" dirty="0"/>
            </a:p>
          </p:txBody>
        </p:sp>
        <p:sp>
          <p:nvSpPr>
            <p:cNvPr id="16" name="CuadroTexto 15">
              <a:extLst>
                <a:ext uri="{FF2B5EF4-FFF2-40B4-BE49-F238E27FC236}">
                  <a16:creationId xmlns:a16="http://schemas.microsoft.com/office/drawing/2014/main" id="{BA4DD85A-FF4B-B542-BA7E-0FDB13079B0C}"/>
                </a:ext>
              </a:extLst>
            </p:cNvPr>
            <p:cNvSpPr txBox="1"/>
            <p:nvPr/>
          </p:nvSpPr>
          <p:spPr>
            <a:xfrm>
              <a:off x="5306765" y="59104"/>
              <a:ext cx="6625982" cy="646331"/>
            </a:xfrm>
            <a:prstGeom prst="rect">
              <a:avLst/>
            </a:prstGeom>
            <a:noFill/>
          </p:spPr>
          <p:txBody>
            <a:bodyPr wrap="square">
              <a:spAutoFit/>
            </a:bodyPr>
            <a:lstStyle/>
            <a:p>
              <a:r>
                <a:rPr lang="es-ES" sz="1800" b="1" cap="all" dirty="0">
                  <a:solidFill>
                    <a:schemeClr val="bg1"/>
                  </a:solidFill>
                </a:rPr>
                <a:t>Jornada ruido AMBIENTAL miterd-cedex – 8 de julio de 2022</a:t>
              </a:r>
            </a:p>
            <a:p>
              <a:r>
                <a:rPr lang="es-ES" sz="1800" b="1" cap="all" dirty="0">
                  <a:solidFill>
                    <a:schemeClr val="bg1"/>
                  </a:solidFill>
                </a:rPr>
                <a:t>- GUÍA BÁSICA CNOSSOS MITERD-CEDEX</a:t>
              </a:r>
            </a:p>
          </p:txBody>
        </p:sp>
        <p:pic>
          <p:nvPicPr>
            <p:cNvPr id="17" name="Imagen 16">
              <a:extLst>
                <a:ext uri="{FF2B5EF4-FFF2-40B4-BE49-F238E27FC236}">
                  <a16:creationId xmlns:a16="http://schemas.microsoft.com/office/drawing/2014/main" id="{0C041A5A-D35D-C5F0-4743-EA000E8039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5306765" cy="764540"/>
            </a:xfrm>
            <a:prstGeom prst="rect">
              <a:avLst/>
            </a:prstGeom>
            <a:ln>
              <a:solidFill>
                <a:srgbClr val="002060"/>
              </a:solidFill>
            </a:ln>
          </p:spPr>
        </p:pic>
      </p:grpSp>
    </p:spTree>
    <p:extLst>
      <p:ext uri="{BB962C8B-B14F-4D97-AF65-F5344CB8AC3E}">
        <p14:creationId xmlns:p14="http://schemas.microsoft.com/office/powerpoint/2010/main" val="1433744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13113" y="885156"/>
            <a:ext cx="11565774" cy="461665"/>
          </a:xfrm>
          <a:prstGeom prst="rect">
            <a:avLst/>
          </a:prstGeom>
        </p:spPr>
        <p:txBody>
          <a:bodyPr wrap="square">
            <a:spAutoFit/>
          </a:bodyPr>
          <a:lstStyle/>
          <a:p>
            <a:pPr>
              <a:spcAft>
                <a:spcPts val="0"/>
              </a:spcAft>
            </a:pPr>
            <a:r>
              <a:rPr lang="es-ES" sz="2400" b="1" dirty="0"/>
              <a:t>TRÁFICO FERROVIARIO:  </a:t>
            </a:r>
            <a:endParaRPr lang="es-ES" b="1" dirty="0">
              <a:latin typeface="Calibri" panose="020F0502020204030204" pitchFamily="34" charset="0"/>
              <a:ea typeface="Calibri" panose="020F0502020204030204" pitchFamily="34" charset="0"/>
            </a:endParaRPr>
          </a:p>
        </p:txBody>
      </p:sp>
      <p:pic>
        <p:nvPicPr>
          <p:cNvPr id="6" name="Imagen 5">
            <a:hlinkClick r:id="rId2"/>
            <a:extLst>
              <a:ext uri="{FF2B5EF4-FFF2-40B4-BE49-F238E27FC236}">
                <a16:creationId xmlns:a16="http://schemas.microsoft.com/office/drawing/2014/main" id="{26D06FB7-094C-AF91-9EDF-BEA69E94983B}"/>
              </a:ext>
            </a:extLst>
          </p:cNvPr>
          <p:cNvPicPr>
            <a:picLocks noChangeAspect="1"/>
          </p:cNvPicPr>
          <p:nvPr/>
        </p:nvPicPr>
        <p:blipFill>
          <a:blip r:embed="rId3"/>
          <a:stretch>
            <a:fillRect/>
          </a:stretch>
        </p:blipFill>
        <p:spPr>
          <a:xfrm>
            <a:off x="858211" y="1528233"/>
            <a:ext cx="10039350" cy="5067300"/>
          </a:xfrm>
          <a:prstGeom prst="rect">
            <a:avLst/>
          </a:prstGeom>
          <a:ln>
            <a:solidFill>
              <a:schemeClr val="accent1"/>
            </a:solidFill>
          </a:ln>
        </p:spPr>
      </p:pic>
      <p:grpSp>
        <p:nvGrpSpPr>
          <p:cNvPr id="9" name="Grupo 8">
            <a:extLst>
              <a:ext uri="{FF2B5EF4-FFF2-40B4-BE49-F238E27FC236}">
                <a16:creationId xmlns:a16="http://schemas.microsoft.com/office/drawing/2014/main" id="{C857AFC5-992E-7875-B81F-286EF0718413}"/>
              </a:ext>
            </a:extLst>
          </p:cNvPr>
          <p:cNvGrpSpPr/>
          <p:nvPr/>
        </p:nvGrpSpPr>
        <p:grpSpPr>
          <a:xfrm>
            <a:off x="0" y="0"/>
            <a:ext cx="12192000" cy="764540"/>
            <a:chOff x="0" y="0"/>
            <a:chExt cx="12192000" cy="764540"/>
          </a:xfrm>
        </p:grpSpPr>
        <p:sp>
          <p:nvSpPr>
            <p:cNvPr id="10" name="Rectángulo 9">
              <a:extLst>
                <a:ext uri="{FF2B5EF4-FFF2-40B4-BE49-F238E27FC236}">
                  <a16:creationId xmlns:a16="http://schemas.microsoft.com/office/drawing/2014/main" id="{6CFA31FA-15BD-74AD-DAFD-8A8282A1924D}"/>
                </a:ext>
              </a:extLst>
            </p:cNvPr>
            <p:cNvSpPr/>
            <p:nvPr/>
          </p:nvSpPr>
          <p:spPr>
            <a:xfrm>
              <a:off x="5306765" y="0"/>
              <a:ext cx="6885235" cy="7645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l"/>
              <a:endParaRPr lang="es-ES" dirty="0"/>
            </a:p>
          </p:txBody>
        </p:sp>
        <p:sp>
          <p:nvSpPr>
            <p:cNvPr id="11" name="CuadroTexto 10">
              <a:extLst>
                <a:ext uri="{FF2B5EF4-FFF2-40B4-BE49-F238E27FC236}">
                  <a16:creationId xmlns:a16="http://schemas.microsoft.com/office/drawing/2014/main" id="{8628F965-3A39-88D4-83B6-EE897535A598}"/>
                </a:ext>
              </a:extLst>
            </p:cNvPr>
            <p:cNvSpPr txBox="1"/>
            <p:nvPr/>
          </p:nvSpPr>
          <p:spPr>
            <a:xfrm>
              <a:off x="5306765" y="59104"/>
              <a:ext cx="6625982" cy="646331"/>
            </a:xfrm>
            <a:prstGeom prst="rect">
              <a:avLst/>
            </a:prstGeom>
            <a:noFill/>
          </p:spPr>
          <p:txBody>
            <a:bodyPr wrap="square">
              <a:spAutoFit/>
            </a:bodyPr>
            <a:lstStyle/>
            <a:p>
              <a:r>
                <a:rPr lang="es-ES" sz="1800" b="1" cap="all" dirty="0">
                  <a:solidFill>
                    <a:schemeClr val="bg1"/>
                  </a:solidFill>
                </a:rPr>
                <a:t>Jornada ruido AMBIENTAL miterd-cedex – 8 de julio de 2022</a:t>
              </a:r>
            </a:p>
            <a:p>
              <a:r>
                <a:rPr lang="es-ES" sz="1800" b="1" cap="all" dirty="0">
                  <a:solidFill>
                    <a:schemeClr val="bg1"/>
                  </a:solidFill>
                </a:rPr>
                <a:t>- GUÍA BÁSICA CNOSSOS MITERD-CEDEX</a:t>
              </a:r>
            </a:p>
          </p:txBody>
        </p:sp>
        <p:pic>
          <p:nvPicPr>
            <p:cNvPr id="12" name="Imagen 11">
              <a:extLst>
                <a:ext uri="{FF2B5EF4-FFF2-40B4-BE49-F238E27FC236}">
                  <a16:creationId xmlns:a16="http://schemas.microsoft.com/office/drawing/2014/main" id="{6B946D05-B458-78B9-BA99-6D5A9D0EAE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5306765" cy="764540"/>
            </a:xfrm>
            <a:prstGeom prst="rect">
              <a:avLst/>
            </a:prstGeom>
            <a:ln>
              <a:solidFill>
                <a:srgbClr val="002060"/>
              </a:solidFill>
            </a:ln>
          </p:spPr>
        </p:pic>
      </p:grpSp>
    </p:spTree>
    <p:extLst>
      <p:ext uri="{BB962C8B-B14F-4D97-AF65-F5344CB8AC3E}">
        <p14:creationId xmlns:p14="http://schemas.microsoft.com/office/powerpoint/2010/main" val="1746657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1658" y="831144"/>
            <a:ext cx="11565774" cy="461665"/>
          </a:xfrm>
          <a:prstGeom prst="rect">
            <a:avLst/>
          </a:prstGeom>
        </p:spPr>
        <p:txBody>
          <a:bodyPr wrap="square">
            <a:spAutoFit/>
          </a:bodyPr>
          <a:lstStyle/>
          <a:p>
            <a:pPr>
              <a:spcAft>
                <a:spcPts val="0"/>
              </a:spcAft>
            </a:pPr>
            <a:r>
              <a:rPr lang="es-ES" sz="2400" b="1" dirty="0"/>
              <a:t>RECOMENDACIONES EN TÚNELES</a:t>
            </a:r>
            <a:endParaRPr lang="es-ES" b="1" dirty="0">
              <a:latin typeface="Calibri" panose="020F0502020204030204" pitchFamily="34" charset="0"/>
              <a:ea typeface="Calibri" panose="020F0502020204030204" pitchFamily="34" charset="0"/>
            </a:endParaRPr>
          </a:p>
        </p:txBody>
      </p:sp>
      <p:pic>
        <p:nvPicPr>
          <p:cNvPr id="12" name="Imagen 11" descr="Terreno_A8_2">
            <a:extLst>
              <a:ext uri="{FF2B5EF4-FFF2-40B4-BE49-F238E27FC236}">
                <a16:creationId xmlns:a16="http://schemas.microsoft.com/office/drawing/2014/main" id="{34765118-2FFF-27BC-AB08-B1C2C35F4CF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8982" y="1528233"/>
            <a:ext cx="4319905" cy="2239645"/>
          </a:xfrm>
          <a:prstGeom prst="rect">
            <a:avLst/>
          </a:prstGeom>
          <a:noFill/>
          <a:ln>
            <a:solidFill>
              <a:schemeClr val="accent1"/>
            </a:solidFill>
          </a:ln>
        </p:spPr>
      </p:pic>
      <p:pic>
        <p:nvPicPr>
          <p:cNvPr id="13" name="Imagen 12" descr="Terreno_maps_A8_2">
            <a:extLst>
              <a:ext uri="{FF2B5EF4-FFF2-40B4-BE49-F238E27FC236}">
                <a16:creationId xmlns:a16="http://schemas.microsoft.com/office/drawing/2014/main" id="{3F65CAE1-131C-49B6-B4FA-AC1CEA1D889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8981" y="3975678"/>
            <a:ext cx="4319905" cy="2178685"/>
          </a:xfrm>
          <a:prstGeom prst="rect">
            <a:avLst/>
          </a:prstGeom>
          <a:noFill/>
          <a:ln>
            <a:solidFill>
              <a:schemeClr val="accent1"/>
            </a:solidFill>
          </a:ln>
        </p:spPr>
      </p:pic>
      <mc:AlternateContent xmlns:mc="http://schemas.openxmlformats.org/markup-compatibility/2006" xmlns:a14="http://schemas.microsoft.com/office/drawing/2010/main">
        <mc:Choice Requires="a14">
          <p:sp>
            <p:nvSpPr>
              <p:cNvPr id="20" name="CuadroTexto 19">
                <a:extLst>
                  <a:ext uri="{FF2B5EF4-FFF2-40B4-BE49-F238E27FC236}">
                    <a16:creationId xmlns:a16="http://schemas.microsoft.com/office/drawing/2014/main" id="{0D4550C4-FCD4-3B85-CBD4-393018DC5DE6}"/>
                  </a:ext>
                </a:extLst>
              </p:cNvPr>
              <p:cNvSpPr txBox="1"/>
              <p:nvPr/>
            </p:nvSpPr>
            <p:spPr>
              <a:xfrm>
                <a:off x="209725" y="1371284"/>
                <a:ext cx="7349256" cy="5246821"/>
              </a:xfrm>
              <a:prstGeom prst="rect">
                <a:avLst/>
              </a:prstGeom>
              <a:noFill/>
            </p:spPr>
            <p:txBody>
              <a:bodyPr wrap="square">
                <a:spAutoFit/>
              </a:bodyPr>
              <a:lstStyle/>
              <a:p>
                <a:pPr marL="342900" lvl="0" indent="-342900" algn="just">
                  <a:spcBef>
                    <a:spcPts val="600"/>
                  </a:spcBef>
                  <a:spcAft>
                    <a:spcPts val="600"/>
                  </a:spcAft>
                  <a:buFont typeface="+mj-lt"/>
                  <a:buAutoNum type="arabicPeriod"/>
                </a:pPr>
                <a:r>
                  <a:rPr lang="es-ES" sz="1800" dirty="0">
                    <a:effectLst/>
                    <a:latin typeface="Arial" panose="020B0604020202020204" pitchFamily="34" charset="0"/>
                    <a:ea typeface="Times New Roman" panose="02020603050405020304" pitchFamily="18" charset="0"/>
                    <a:cs typeface="Times New Roman" panose="02020603050405020304" pitchFamily="18" charset="0"/>
                  </a:rPr>
                  <a:t>En caso de existir, el elemento túnel software utilizado.</a:t>
                </a:r>
              </a:p>
              <a:p>
                <a:pPr marL="342900" lvl="0" indent="-342900" algn="just">
                  <a:spcBef>
                    <a:spcPts val="600"/>
                  </a:spcBef>
                  <a:spcAft>
                    <a:spcPts val="600"/>
                  </a:spcAft>
                  <a:buFont typeface="+mj-lt"/>
                  <a:buAutoNum type="arabicPeriod"/>
                </a:pPr>
                <a:r>
                  <a:rPr lang="es-ES" dirty="0">
                    <a:effectLst/>
                    <a:latin typeface="Arial" panose="020B0604020202020204" pitchFamily="34" charset="0"/>
                    <a:ea typeface="Times New Roman" panose="02020603050405020304" pitchFamily="18" charset="0"/>
                    <a:cs typeface="Times New Roman" panose="02020603050405020304" pitchFamily="18" charset="0"/>
                  </a:rPr>
                  <a:t>En caso de no existir en el software:</a:t>
                </a:r>
              </a:p>
              <a:p>
                <a:pPr marL="800100" lvl="1" indent="-342900" algn="just">
                  <a:spcBef>
                    <a:spcPts val="600"/>
                  </a:spcBef>
                  <a:spcAft>
                    <a:spcPts val="600"/>
                  </a:spcAft>
                  <a:buFont typeface="+mj-lt"/>
                  <a:buAutoNum type="arabicPeriod"/>
                </a:pPr>
                <a:r>
                  <a:rPr lang="es-ES" dirty="0">
                    <a:effectLst/>
                    <a:latin typeface="Arial" panose="020B0604020202020204" pitchFamily="34" charset="0"/>
                    <a:ea typeface="Times New Roman" panose="02020603050405020304" pitchFamily="18" charset="0"/>
                    <a:cs typeface="Times New Roman" panose="02020603050405020304" pitchFamily="18" charset="0"/>
                  </a:rPr>
                  <a:t>Se seguirá la recomendación que proporcione el manual del software utilizado.</a:t>
                </a:r>
              </a:p>
              <a:p>
                <a:pPr marL="800100" lvl="1" indent="-342900" algn="just">
                  <a:spcBef>
                    <a:spcPts val="600"/>
                  </a:spcBef>
                  <a:spcAft>
                    <a:spcPts val="600"/>
                  </a:spcAft>
                  <a:buFont typeface="+mj-lt"/>
                  <a:buAutoNum type="arabicPeriod"/>
                </a:pPr>
                <a:r>
                  <a:rPr lang="es-ES" dirty="0">
                    <a:effectLst/>
                    <a:latin typeface="Arial" panose="020B0604020202020204" pitchFamily="34" charset="0"/>
                    <a:ea typeface="Times New Roman" panose="02020603050405020304" pitchFamily="18" charset="0"/>
                    <a:cs typeface="Times New Roman" panose="02020603050405020304" pitchFamily="18" charset="0"/>
                  </a:rPr>
                  <a:t>En caso de no existir recomendación para su modelización, para el </a:t>
                </a:r>
                <a:r>
                  <a:rPr lang="es-ES" u="sng" dirty="0">
                    <a:effectLst/>
                    <a:latin typeface="Arial" panose="020B0604020202020204" pitchFamily="34" charset="0"/>
                    <a:ea typeface="Times New Roman" panose="02020603050405020304" pitchFamily="18" charset="0"/>
                    <a:cs typeface="Times New Roman" panose="02020603050405020304" pitchFamily="18" charset="0"/>
                  </a:rPr>
                  <a:t>caso del tráfico rodado (carreteras)</a:t>
                </a:r>
                <a:r>
                  <a:rPr lang="es-ES" dirty="0">
                    <a:effectLst/>
                    <a:latin typeface="Arial" panose="020B0604020202020204" pitchFamily="34" charset="0"/>
                    <a:ea typeface="Times New Roman" panose="02020603050405020304" pitchFamily="18" charset="0"/>
                    <a:cs typeface="Times New Roman" panose="02020603050405020304" pitchFamily="18" charset="0"/>
                  </a:rPr>
                  <a:t> se podrá modelizar mediante la creación de un foco puntual (software MITHRA):</a:t>
                </a:r>
              </a:p>
              <a:p>
                <a:pPr algn="just">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es-ES" sz="1600" i="1">
                              <a:solidFill>
                                <a:srgbClr val="56595C"/>
                              </a:solidFill>
                              <a:effectLst/>
                              <a:latin typeface="Cambria Math" panose="02040503050406030204" pitchFamily="18" charset="0"/>
                              <a:ea typeface="Calibri" panose="020F0502020204030204" pitchFamily="34" charset="0"/>
                              <a:cs typeface="Open Sans" panose="020B0606030504020204" pitchFamily="34" charset="0"/>
                            </a:rPr>
                          </m:ctrlPr>
                        </m:sSubPr>
                        <m:e>
                          <m:r>
                            <a:rPr lang="es-ES" sz="1600" i="1">
                              <a:solidFill>
                                <a:srgbClr val="56595C"/>
                              </a:solidFill>
                              <a:effectLst/>
                              <a:latin typeface="Cambria Math" panose="02040503050406030204" pitchFamily="18" charset="0"/>
                              <a:ea typeface="Calibri" panose="020F0502020204030204" pitchFamily="34" charset="0"/>
                              <a:cs typeface="Open Sans" panose="020B0606030504020204" pitchFamily="34" charset="0"/>
                            </a:rPr>
                            <m:t>𝐿𝑊</m:t>
                          </m:r>
                        </m:e>
                        <m:sub>
                          <m:r>
                            <a:rPr lang="es-ES" sz="1600" i="1">
                              <a:solidFill>
                                <a:srgbClr val="56595C"/>
                              </a:solidFill>
                              <a:effectLst/>
                              <a:latin typeface="Cambria Math" panose="02040503050406030204" pitchFamily="18" charset="0"/>
                              <a:ea typeface="Calibri" panose="020F0502020204030204" pitchFamily="34" charset="0"/>
                              <a:cs typeface="Open Sans" panose="020B0606030504020204" pitchFamily="34" charset="0"/>
                            </a:rPr>
                            <m:t>𝑏</m:t>
                          </m:r>
                        </m:sub>
                      </m:sSub>
                      <m:r>
                        <a:rPr lang="es-ES" sz="1600" i="1">
                          <a:solidFill>
                            <a:srgbClr val="56595C"/>
                          </a:solidFill>
                          <a:effectLst/>
                          <a:latin typeface="Cambria Math" panose="02040503050406030204" pitchFamily="18" charset="0"/>
                          <a:ea typeface="Calibri" panose="020F0502020204030204" pitchFamily="34" charset="0"/>
                          <a:cs typeface="Open Sans" panose="020B0606030504020204" pitchFamily="34" charset="0"/>
                        </a:rPr>
                        <m:t>=</m:t>
                      </m:r>
                      <m:r>
                        <a:rPr lang="es-ES" sz="1600" i="1">
                          <a:solidFill>
                            <a:srgbClr val="56595C"/>
                          </a:solidFill>
                          <a:effectLst/>
                          <a:latin typeface="Cambria Math" panose="02040503050406030204" pitchFamily="18" charset="0"/>
                          <a:ea typeface="Calibri" panose="020F0502020204030204" pitchFamily="34" charset="0"/>
                          <a:cs typeface="Open Sans" panose="020B0606030504020204" pitchFamily="34" charset="0"/>
                        </a:rPr>
                        <m:t>𝐿𝑊</m:t>
                      </m:r>
                      <m:r>
                        <a:rPr lang="es-ES" sz="1600" i="1">
                          <a:solidFill>
                            <a:srgbClr val="56595C"/>
                          </a:solidFill>
                          <a:effectLst/>
                          <a:latin typeface="Cambria Math" panose="02040503050406030204" pitchFamily="18" charset="0"/>
                          <a:ea typeface="Calibri" panose="020F0502020204030204" pitchFamily="34" charset="0"/>
                          <a:cs typeface="Open Sans" panose="020B0606030504020204" pitchFamily="34" charset="0"/>
                        </a:rPr>
                        <m:t>+2+10</m:t>
                      </m:r>
                      <m:r>
                        <a:rPr lang="es-ES" sz="1600" i="1">
                          <a:solidFill>
                            <a:srgbClr val="56595C"/>
                          </a:solidFill>
                          <a:effectLst/>
                          <a:latin typeface="Cambria Math" panose="02040503050406030204" pitchFamily="18" charset="0"/>
                          <a:ea typeface="Calibri" panose="020F0502020204030204" pitchFamily="34" charset="0"/>
                          <a:cs typeface="Open Sans" panose="020B0606030504020204" pitchFamily="34" charset="0"/>
                        </a:rPr>
                        <m:t>𝑙𝑜𝑔h</m:t>
                      </m:r>
                      <m:r>
                        <a:rPr lang="es-ES" sz="1600" i="1">
                          <a:solidFill>
                            <a:srgbClr val="56595C"/>
                          </a:solidFill>
                          <a:effectLst/>
                          <a:latin typeface="Cambria Math" panose="02040503050406030204" pitchFamily="18" charset="0"/>
                          <a:ea typeface="Calibri" panose="020F0502020204030204" pitchFamily="34" charset="0"/>
                          <a:cs typeface="Open Sans" panose="020B0606030504020204" pitchFamily="34" charset="0"/>
                        </a:rPr>
                        <m:t>−10</m:t>
                      </m:r>
                      <m:func>
                        <m:funcPr>
                          <m:ctrlPr>
                            <a:rPr lang="es-ES" sz="1600" i="1">
                              <a:solidFill>
                                <a:srgbClr val="56595C"/>
                              </a:solidFill>
                              <a:effectLst/>
                              <a:latin typeface="Cambria Math" panose="02040503050406030204" pitchFamily="18" charset="0"/>
                              <a:ea typeface="Calibri" panose="020F0502020204030204" pitchFamily="34" charset="0"/>
                              <a:cs typeface="Open Sans" panose="020B0606030504020204" pitchFamily="34" charset="0"/>
                            </a:rPr>
                          </m:ctrlPr>
                        </m:funcPr>
                        <m:fName>
                          <m:r>
                            <m:rPr>
                              <m:sty m:val="p"/>
                            </m:rPr>
                            <a:rPr lang="es-ES" sz="1600">
                              <a:solidFill>
                                <a:srgbClr val="56595C"/>
                              </a:solidFill>
                              <a:effectLst/>
                              <a:latin typeface="Cambria Math" panose="02040503050406030204" pitchFamily="18" charset="0"/>
                              <a:ea typeface="Calibri" panose="020F0502020204030204" pitchFamily="34" charset="0"/>
                              <a:cs typeface="Open Sans" panose="020B0606030504020204" pitchFamily="34" charset="0"/>
                            </a:rPr>
                            <m:t>log</m:t>
                          </m:r>
                        </m:fName>
                        <m:e>
                          <m:d>
                            <m:dPr>
                              <m:ctrlPr>
                                <a:rPr lang="es-ES" sz="1600" i="1">
                                  <a:solidFill>
                                    <a:srgbClr val="56595C"/>
                                  </a:solidFill>
                                  <a:effectLst/>
                                  <a:latin typeface="Cambria Math" panose="02040503050406030204" pitchFamily="18" charset="0"/>
                                  <a:ea typeface="Calibri" panose="020F0502020204030204" pitchFamily="34" charset="0"/>
                                  <a:cs typeface="Open Sans" panose="020B0606030504020204" pitchFamily="34" charset="0"/>
                                </a:rPr>
                              </m:ctrlPr>
                            </m:dPr>
                            <m:e>
                              <m:r>
                                <a:rPr lang="es-ES" sz="1600" i="1">
                                  <a:solidFill>
                                    <a:srgbClr val="56595C"/>
                                  </a:solidFill>
                                  <a:effectLst/>
                                  <a:latin typeface="Cambria Math" panose="02040503050406030204" pitchFamily="18" charset="0"/>
                                  <a:ea typeface="Calibri" panose="020F0502020204030204" pitchFamily="34" charset="0"/>
                                  <a:cs typeface="Open Sans" panose="020B0606030504020204" pitchFamily="34" charset="0"/>
                                </a:rPr>
                                <m:t>2 </m:t>
                              </m:r>
                              <m:d>
                                <m:dPr>
                                  <m:ctrlPr>
                                    <a:rPr lang="es-ES" sz="1600" i="1">
                                      <a:solidFill>
                                        <a:srgbClr val="56595C"/>
                                      </a:solidFill>
                                      <a:effectLst/>
                                      <a:latin typeface="Cambria Math" panose="02040503050406030204" pitchFamily="18" charset="0"/>
                                      <a:ea typeface="Calibri" panose="020F0502020204030204" pitchFamily="34" charset="0"/>
                                      <a:cs typeface="Open Sans" panose="020B0606030504020204" pitchFamily="34" charset="0"/>
                                    </a:rPr>
                                  </m:ctrlPr>
                                </m:dPr>
                                <m:e>
                                  <m:r>
                                    <a:rPr lang="es-ES" sz="1600" i="1">
                                      <a:solidFill>
                                        <a:srgbClr val="56595C"/>
                                      </a:solidFill>
                                      <a:effectLst/>
                                      <a:latin typeface="Cambria Math" panose="02040503050406030204" pitchFamily="18" charset="0"/>
                                      <a:ea typeface="Calibri" panose="020F0502020204030204" pitchFamily="34" charset="0"/>
                                      <a:cs typeface="Open Sans" panose="020B0606030504020204" pitchFamily="34" charset="0"/>
                                    </a:rPr>
                                    <m:t>h</m:t>
                                  </m:r>
                                  <m:r>
                                    <a:rPr lang="es-ES" sz="1600" i="1">
                                      <a:solidFill>
                                        <a:srgbClr val="56595C"/>
                                      </a:solidFill>
                                      <a:effectLst/>
                                      <a:latin typeface="Cambria Math" panose="02040503050406030204" pitchFamily="18" charset="0"/>
                                      <a:ea typeface="Calibri" panose="020F0502020204030204" pitchFamily="34" charset="0"/>
                                      <a:cs typeface="Open Sans" panose="020B0606030504020204" pitchFamily="34" charset="0"/>
                                    </a:rPr>
                                    <m:t>+</m:t>
                                  </m:r>
                                  <m:r>
                                    <a:rPr lang="es-ES" sz="1600" i="1">
                                      <a:solidFill>
                                        <a:srgbClr val="56595C"/>
                                      </a:solidFill>
                                      <a:effectLst/>
                                      <a:latin typeface="Cambria Math" panose="02040503050406030204" pitchFamily="18" charset="0"/>
                                      <a:ea typeface="Calibri" panose="020F0502020204030204" pitchFamily="34" charset="0"/>
                                      <a:cs typeface="Open Sans" panose="020B0606030504020204" pitchFamily="34" charset="0"/>
                                    </a:rPr>
                                    <m:t>𝑙</m:t>
                                  </m:r>
                                </m:e>
                              </m:d>
                              <m:r>
                                <a:rPr lang="es-ES" sz="1600" i="1">
                                  <a:solidFill>
                                    <a:srgbClr val="56595C"/>
                                  </a:solidFill>
                                  <a:effectLst/>
                                  <a:latin typeface="Cambria Math" panose="02040503050406030204" pitchFamily="18" charset="0"/>
                                  <a:ea typeface="Calibri" panose="020F0502020204030204" pitchFamily="34" charset="0"/>
                                  <a:cs typeface="Open Sans" panose="020B0606030504020204" pitchFamily="34" charset="0"/>
                                </a:rPr>
                                <m:t>𝛼</m:t>
                              </m:r>
                              <m:r>
                                <a:rPr lang="es-ES" sz="1600" i="1">
                                  <a:solidFill>
                                    <a:srgbClr val="56595C"/>
                                  </a:solidFill>
                                  <a:effectLst/>
                                  <a:latin typeface="Cambria Math" panose="02040503050406030204" pitchFamily="18" charset="0"/>
                                  <a:ea typeface="Calibri" panose="020F0502020204030204" pitchFamily="34" charset="0"/>
                                  <a:cs typeface="Open Sans" panose="020B0606030504020204" pitchFamily="34" charset="0"/>
                                </a:rPr>
                                <m:t>+ </m:t>
                              </m:r>
                              <m:f>
                                <m:fPr>
                                  <m:ctrlPr>
                                    <a:rPr lang="es-ES" sz="1600" i="1">
                                      <a:solidFill>
                                        <a:srgbClr val="56595C"/>
                                      </a:solidFill>
                                      <a:effectLst/>
                                      <a:latin typeface="Cambria Math" panose="02040503050406030204" pitchFamily="18" charset="0"/>
                                      <a:ea typeface="Calibri" panose="020F0502020204030204" pitchFamily="34" charset="0"/>
                                      <a:cs typeface="Open Sans" panose="020B0606030504020204" pitchFamily="34" charset="0"/>
                                    </a:rPr>
                                  </m:ctrlPr>
                                </m:fPr>
                                <m:num>
                                  <m:r>
                                    <a:rPr lang="es-ES" sz="1600" i="1">
                                      <a:solidFill>
                                        <a:srgbClr val="56595C"/>
                                      </a:solidFill>
                                      <a:effectLst/>
                                      <a:latin typeface="Cambria Math" panose="02040503050406030204" pitchFamily="18" charset="0"/>
                                      <a:ea typeface="Calibri" panose="020F0502020204030204" pitchFamily="34" charset="0"/>
                                      <a:cs typeface="Open Sans" panose="020B0606030504020204" pitchFamily="34" charset="0"/>
                                    </a:rPr>
                                    <m:t>𝑄</m:t>
                                  </m:r>
                                </m:num>
                                <m:den>
                                  <m:r>
                                    <a:rPr lang="es-ES" sz="1600" i="1">
                                      <a:solidFill>
                                        <a:srgbClr val="56595C"/>
                                      </a:solidFill>
                                      <a:effectLst/>
                                      <a:latin typeface="Cambria Math" panose="02040503050406030204" pitchFamily="18" charset="0"/>
                                      <a:ea typeface="Calibri" panose="020F0502020204030204" pitchFamily="34" charset="0"/>
                                      <a:cs typeface="Open Sans" panose="020B0606030504020204" pitchFamily="34" charset="0"/>
                                    </a:rPr>
                                    <m:t>1000</m:t>
                                  </m:r>
                                  <m:r>
                                    <a:rPr lang="es-ES" sz="1600" i="1">
                                      <a:solidFill>
                                        <a:srgbClr val="56595C"/>
                                      </a:solidFill>
                                      <a:effectLst/>
                                      <a:latin typeface="Cambria Math" panose="02040503050406030204" pitchFamily="18" charset="0"/>
                                      <a:ea typeface="Calibri" panose="020F0502020204030204" pitchFamily="34" charset="0"/>
                                      <a:cs typeface="Open Sans" panose="020B0606030504020204" pitchFamily="34" charset="0"/>
                                    </a:rPr>
                                    <m:t>𝑉</m:t>
                                  </m:r>
                                </m:den>
                              </m:f>
                              <m:r>
                                <a:rPr lang="es-ES" sz="1600" i="1">
                                  <a:solidFill>
                                    <a:srgbClr val="56595C"/>
                                  </a:solidFill>
                                  <a:effectLst/>
                                  <a:latin typeface="Cambria Math" panose="02040503050406030204" pitchFamily="18" charset="0"/>
                                  <a:ea typeface="Calibri" panose="020F0502020204030204" pitchFamily="34" charset="0"/>
                                  <a:cs typeface="Open Sans" panose="020B0606030504020204" pitchFamily="34" charset="0"/>
                                </a:rPr>
                                <m:t>+ </m:t>
                              </m:r>
                              <m:f>
                                <m:fPr>
                                  <m:ctrlPr>
                                    <a:rPr lang="es-ES" sz="1600" i="1">
                                      <a:solidFill>
                                        <a:srgbClr val="56595C"/>
                                      </a:solidFill>
                                      <a:effectLst/>
                                      <a:latin typeface="Cambria Math" panose="02040503050406030204" pitchFamily="18" charset="0"/>
                                      <a:ea typeface="Calibri" panose="020F0502020204030204" pitchFamily="34" charset="0"/>
                                      <a:cs typeface="Open Sans" panose="020B0606030504020204" pitchFamily="34" charset="0"/>
                                    </a:rPr>
                                  </m:ctrlPr>
                                </m:fPr>
                                <m:num>
                                  <m:r>
                                    <a:rPr lang="es-ES" sz="1600" i="1">
                                      <a:solidFill>
                                        <a:srgbClr val="56595C"/>
                                      </a:solidFill>
                                      <a:effectLst/>
                                      <a:latin typeface="Cambria Math" panose="02040503050406030204" pitchFamily="18" charset="0"/>
                                      <a:ea typeface="Calibri" panose="020F0502020204030204" pitchFamily="34" charset="0"/>
                                      <a:cs typeface="Open Sans" panose="020B0606030504020204" pitchFamily="34" charset="0"/>
                                    </a:rPr>
                                    <m:t>5</m:t>
                                  </m:r>
                                  <m:r>
                                    <a:rPr lang="es-ES" sz="1600" i="1">
                                      <a:solidFill>
                                        <a:srgbClr val="56595C"/>
                                      </a:solidFill>
                                      <a:effectLst/>
                                      <a:latin typeface="Cambria Math" panose="02040503050406030204" pitchFamily="18" charset="0"/>
                                      <a:ea typeface="Calibri" panose="020F0502020204030204" pitchFamily="34" charset="0"/>
                                      <a:cs typeface="Open Sans" panose="020B0606030504020204" pitchFamily="34" charset="0"/>
                                    </a:rPr>
                                    <m:t>h𝑥𝑙</m:t>
                                  </m:r>
                                </m:num>
                                <m:den>
                                  <m:r>
                                    <a:rPr lang="es-ES" sz="1600" i="1">
                                      <a:solidFill>
                                        <a:srgbClr val="56595C"/>
                                      </a:solidFill>
                                      <a:effectLst/>
                                      <a:latin typeface="Cambria Math" panose="02040503050406030204" pitchFamily="18" charset="0"/>
                                      <a:ea typeface="Calibri" panose="020F0502020204030204" pitchFamily="34" charset="0"/>
                                      <a:cs typeface="Open Sans" panose="020B0606030504020204" pitchFamily="34" charset="0"/>
                                    </a:rPr>
                                    <m:t>1000</m:t>
                                  </m:r>
                                </m:den>
                              </m:f>
                            </m:e>
                          </m:d>
                        </m:e>
                      </m:func>
                    </m:oMath>
                  </m:oMathPara>
                </a14:m>
                <a:endParaRPr lang="es-E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907415" lvl="1" algn="just">
                  <a:spcBef>
                    <a:spcPts val="600"/>
                  </a:spcBef>
                  <a:spcAft>
                    <a:spcPts val="600"/>
                  </a:spcAft>
                </a:pPr>
                <a:r>
                  <a:rPr lang="es-ES" dirty="0">
                    <a:effectLst/>
                    <a:latin typeface="Arial" panose="020B0604020202020204" pitchFamily="34" charset="0"/>
                    <a:ea typeface="Times New Roman" panose="02020603050405020304" pitchFamily="18" charset="0"/>
                    <a:cs typeface="Times New Roman" panose="02020603050405020304" pitchFamily="18" charset="0"/>
                  </a:rPr>
                  <a:t>Donde:</a:t>
                </a:r>
              </a:p>
              <a:p>
                <a:pPr marL="1193165" lvl="1" indent="-285750" algn="just">
                  <a:spcBef>
                    <a:spcPts val="600"/>
                  </a:spcBef>
                  <a:spcAft>
                    <a:spcPts val="600"/>
                  </a:spcAft>
                  <a:buFont typeface="Arial" panose="020B0604020202020204" pitchFamily="34" charset="0"/>
                  <a:buChar char="•"/>
                </a:pPr>
                <a:r>
                  <a:rPr lang="es-ES" sz="1200" i="1" dirty="0">
                    <a:effectLst/>
                    <a:latin typeface="Arial" panose="020B0604020202020204" pitchFamily="34" charset="0"/>
                    <a:ea typeface="Times New Roman" panose="02020603050405020304" pitchFamily="18" charset="0"/>
                    <a:cs typeface="Times New Roman" panose="02020603050405020304" pitchFamily="18" charset="0"/>
                  </a:rPr>
                  <a:t>	LW, es la potencia del foco acústico que representa la carretera.</a:t>
                </a:r>
                <a:endParaRPr lang="es-E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1193165" lvl="1" indent="-285750" algn="just">
                  <a:spcBef>
                    <a:spcPts val="600"/>
                  </a:spcBef>
                  <a:spcAft>
                    <a:spcPts val="600"/>
                  </a:spcAft>
                  <a:buFont typeface="Arial" panose="020B0604020202020204" pitchFamily="34" charset="0"/>
                  <a:buChar char="•"/>
                </a:pPr>
                <a:r>
                  <a:rPr lang="es-ES" sz="1200" i="1" dirty="0">
                    <a:effectLst/>
                    <a:latin typeface="Arial" panose="020B0604020202020204" pitchFamily="34" charset="0"/>
                    <a:ea typeface="Times New Roman" panose="02020603050405020304" pitchFamily="18" charset="0"/>
                    <a:cs typeface="Times New Roman" panose="02020603050405020304" pitchFamily="18" charset="0"/>
                  </a:rPr>
                  <a:t>	h, es la altura de la boca del túnel.</a:t>
                </a:r>
                <a:endParaRPr lang="es-E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1193165" lvl="1" indent="-285750" algn="just">
                  <a:spcBef>
                    <a:spcPts val="600"/>
                  </a:spcBef>
                  <a:spcAft>
                    <a:spcPts val="600"/>
                  </a:spcAft>
                  <a:buFont typeface="Arial" panose="020B0604020202020204" pitchFamily="34" charset="0"/>
                  <a:buChar char="•"/>
                </a:pPr>
                <a:r>
                  <a:rPr lang="es-ES" sz="1200" i="1" dirty="0">
                    <a:effectLst/>
                    <a:latin typeface="Arial" panose="020B0604020202020204" pitchFamily="34" charset="0"/>
                    <a:ea typeface="Times New Roman" panose="02020603050405020304" pitchFamily="18" charset="0"/>
                    <a:cs typeface="Times New Roman" panose="02020603050405020304" pitchFamily="18" charset="0"/>
                  </a:rPr>
                  <a:t>	l, es la anchura de la boca del túnel.</a:t>
                </a:r>
                <a:endParaRPr lang="es-E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1193165" lvl="1" indent="-285750" algn="just">
                  <a:spcBef>
                    <a:spcPts val="600"/>
                  </a:spcBef>
                  <a:spcAft>
                    <a:spcPts val="600"/>
                  </a:spcAft>
                  <a:buFont typeface="Arial" panose="020B0604020202020204" pitchFamily="34" charset="0"/>
                  <a:buChar char="•"/>
                </a:pPr>
                <a:r>
                  <a:rPr lang="es-ES" sz="1200" i="1" dirty="0">
                    <a:effectLst/>
                    <a:latin typeface="Arial" panose="020B0604020202020204" pitchFamily="34" charset="0"/>
                    <a:ea typeface="Times New Roman" panose="02020603050405020304" pitchFamily="18" charset="0"/>
                    <a:cs typeface="Times New Roman" panose="02020603050405020304" pitchFamily="18" charset="0"/>
                  </a:rPr>
                  <a:t>	Q, es el tráfico asignado a la carretera, en intensidad media de vehículos hora.</a:t>
                </a:r>
                <a:endParaRPr lang="es-E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1193165" lvl="1" indent="-285750" algn="just">
                  <a:spcBef>
                    <a:spcPts val="600"/>
                  </a:spcBef>
                  <a:spcAft>
                    <a:spcPts val="600"/>
                  </a:spcAft>
                  <a:buFont typeface="Arial" panose="020B0604020202020204" pitchFamily="34" charset="0"/>
                  <a:buChar char="•"/>
                </a:pPr>
                <a:r>
                  <a:rPr lang="es-ES" sz="1200" i="1" dirty="0">
                    <a:effectLst/>
                    <a:latin typeface="Arial" panose="020B0604020202020204" pitchFamily="34" charset="0"/>
                    <a:ea typeface="Times New Roman" panose="02020603050405020304" pitchFamily="18" charset="0"/>
                    <a:cs typeface="Times New Roman" panose="02020603050405020304" pitchFamily="18" charset="0"/>
                  </a:rPr>
                  <a:t>	V, es la velocidad media de circulación.</a:t>
                </a:r>
                <a:endParaRPr lang="es-ES"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20" name="CuadroTexto 19">
                <a:extLst>
                  <a:ext uri="{FF2B5EF4-FFF2-40B4-BE49-F238E27FC236}">
                    <a16:creationId xmlns:a16="http://schemas.microsoft.com/office/drawing/2014/main" id="{0D4550C4-FCD4-3B85-CBD4-393018DC5DE6}"/>
                  </a:ext>
                </a:extLst>
              </p:cNvPr>
              <p:cNvSpPr txBox="1">
                <a:spLocks noRot="1" noChangeAspect="1" noMove="1" noResize="1" noEditPoints="1" noAdjustHandles="1" noChangeArrowheads="1" noChangeShapeType="1" noTextEdit="1"/>
              </p:cNvSpPr>
              <p:nvPr/>
            </p:nvSpPr>
            <p:spPr>
              <a:xfrm>
                <a:off x="209725" y="1371284"/>
                <a:ext cx="7349256" cy="5246821"/>
              </a:xfrm>
              <a:prstGeom prst="rect">
                <a:avLst/>
              </a:prstGeom>
              <a:blipFill>
                <a:blip r:embed="rId7"/>
                <a:stretch>
                  <a:fillRect l="-498" t="-697" r="-746"/>
                </a:stretch>
              </a:blipFill>
            </p:spPr>
            <p:txBody>
              <a:bodyPr/>
              <a:lstStyle/>
              <a:p>
                <a:r>
                  <a:rPr lang="es-ES">
                    <a:noFill/>
                  </a:rPr>
                  <a:t> </a:t>
                </a:r>
              </a:p>
            </p:txBody>
          </p:sp>
        </mc:Fallback>
      </mc:AlternateContent>
      <p:grpSp>
        <p:nvGrpSpPr>
          <p:cNvPr id="11" name="Grupo 10">
            <a:extLst>
              <a:ext uri="{FF2B5EF4-FFF2-40B4-BE49-F238E27FC236}">
                <a16:creationId xmlns:a16="http://schemas.microsoft.com/office/drawing/2014/main" id="{EEBAB42D-62A3-AA3A-C25D-0EF2FA32AC73}"/>
              </a:ext>
            </a:extLst>
          </p:cNvPr>
          <p:cNvGrpSpPr/>
          <p:nvPr/>
        </p:nvGrpSpPr>
        <p:grpSpPr>
          <a:xfrm>
            <a:off x="0" y="0"/>
            <a:ext cx="12192000" cy="764540"/>
            <a:chOff x="0" y="0"/>
            <a:chExt cx="12192000" cy="764540"/>
          </a:xfrm>
        </p:grpSpPr>
        <p:sp>
          <p:nvSpPr>
            <p:cNvPr id="14" name="Rectángulo 13">
              <a:extLst>
                <a:ext uri="{FF2B5EF4-FFF2-40B4-BE49-F238E27FC236}">
                  <a16:creationId xmlns:a16="http://schemas.microsoft.com/office/drawing/2014/main" id="{66B6D0C6-B526-025F-3046-35B930748718}"/>
                </a:ext>
              </a:extLst>
            </p:cNvPr>
            <p:cNvSpPr/>
            <p:nvPr/>
          </p:nvSpPr>
          <p:spPr>
            <a:xfrm>
              <a:off x="5306765" y="0"/>
              <a:ext cx="6885235" cy="7645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l"/>
              <a:endParaRPr lang="es-ES" dirty="0"/>
            </a:p>
          </p:txBody>
        </p:sp>
        <p:sp>
          <p:nvSpPr>
            <p:cNvPr id="21" name="CuadroTexto 20">
              <a:extLst>
                <a:ext uri="{FF2B5EF4-FFF2-40B4-BE49-F238E27FC236}">
                  <a16:creationId xmlns:a16="http://schemas.microsoft.com/office/drawing/2014/main" id="{DDADF587-5B64-E05F-F707-4E14C02895E2}"/>
                </a:ext>
              </a:extLst>
            </p:cNvPr>
            <p:cNvSpPr txBox="1"/>
            <p:nvPr/>
          </p:nvSpPr>
          <p:spPr>
            <a:xfrm>
              <a:off x="5306765" y="59104"/>
              <a:ext cx="6625982" cy="646331"/>
            </a:xfrm>
            <a:prstGeom prst="rect">
              <a:avLst/>
            </a:prstGeom>
            <a:noFill/>
          </p:spPr>
          <p:txBody>
            <a:bodyPr wrap="square">
              <a:spAutoFit/>
            </a:bodyPr>
            <a:lstStyle/>
            <a:p>
              <a:r>
                <a:rPr lang="es-ES" sz="1800" b="1" cap="all" dirty="0">
                  <a:solidFill>
                    <a:schemeClr val="bg1"/>
                  </a:solidFill>
                </a:rPr>
                <a:t>Jornada ruido AMBIENTAL miterd-cedex – 8 de julio de 2022</a:t>
              </a:r>
            </a:p>
            <a:p>
              <a:r>
                <a:rPr lang="es-ES" sz="1800" b="1" cap="all" dirty="0">
                  <a:solidFill>
                    <a:schemeClr val="bg1"/>
                  </a:solidFill>
                </a:rPr>
                <a:t>- GUÍA BÁSICA CNOSSOS MITERD-CEDEX</a:t>
              </a:r>
            </a:p>
          </p:txBody>
        </p:sp>
        <p:pic>
          <p:nvPicPr>
            <p:cNvPr id="22" name="Imagen 21">
              <a:extLst>
                <a:ext uri="{FF2B5EF4-FFF2-40B4-BE49-F238E27FC236}">
                  <a16:creationId xmlns:a16="http://schemas.microsoft.com/office/drawing/2014/main" id="{F0D100DE-F959-2703-FDAC-08BD8DFE1B2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0"/>
              <a:ext cx="5306765" cy="764540"/>
            </a:xfrm>
            <a:prstGeom prst="rect">
              <a:avLst/>
            </a:prstGeom>
            <a:ln>
              <a:solidFill>
                <a:srgbClr val="002060"/>
              </a:solidFill>
            </a:ln>
          </p:spPr>
        </p:pic>
      </p:grpSp>
    </p:spTree>
    <p:extLst>
      <p:ext uri="{BB962C8B-B14F-4D97-AF65-F5344CB8AC3E}">
        <p14:creationId xmlns:p14="http://schemas.microsoft.com/office/powerpoint/2010/main" val="1503725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1658" y="831144"/>
            <a:ext cx="11565774" cy="461665"/>
          </a:xfrm>
          <a:prstGeom prst="rect">
            <a:avLst/>
          </a:prstGeom>
        </p:spPr>
        <p:txBody>
          <a:bodyPr wrap="square">
            <a:spAutoFit/>
          </a:bodyPr>
          <a:lstStyle/>
          <a:p>
            <a:pPr>
              <a:spcAft>
                <a:spcPts val="0"/>
              </a:spcAft>
            </a:pPr>
            <a:r>
              <a:rPr lang="es-ES" sz="2400" b="1" dirty="0"/>
              <a:t>RECOMENDACIONES PUENTES Y VIADUCTOS</a:t>
            </a:r>
            <a:endParaRPr lang="es-ES" b="1" dirty="0">
              <a:latin typeface="Calibri" panose="020F0502020204030204" pitchFamily="34" charset="0"/>
              <a:ea typeface="Calibri" panose="020F0502020204030204" pitchFamily="34" charset="0"/>
            </a:endParaRPr>
          </a:p>
        </p:txBody>
      </p:sp>
      <p:sp>
        <p:nvSpPr>
          <p:cNvPr id="20" name="CuadroTexto 19">
            <a:extLst>
              <a:ext uri="{FF2B5EF4-FFF2-40B4-BE49-F238E27FC236}">
                <a16:creationId xmlns:a16="http://schemas.microsoft.com/office/drawing/2014/main" id="{0D4550C4-FCD4-3B85-CBD4-393018DC5DE6}"/>
              </a:ext>
            </a:extLst>
          </p:cNvPr>
          <p:cNvSpPr txBox="1"/>
          <p:nvPr/>
        </p:nvSpPr>
        <p:spPr>
          <a:xfrm>
            <a:off x="209725" y="1371284"/>
            <a:ext cx="11643920" cy="1785104"/>
          </a:xfrm>
          <a:prstGeom prst="rect">
            <a:avLst/>
          </a:prstGeom>
          <a:noFill/>
        </p:spPr>
        <p:txBody>
          <a:bodyPr wrap="square">
            <a:spAutoFit/>
          </a:bodyPr>
          <a:lstStyle/>
          <a:p>
            <a:pPr marL="342900" lvl="0" indent="-342900" algn="just">
              <a:spcBef>
                <a:spcPts val="600"/>
              </a:spcBef>
              <a:spcAft>
                <a:spcPts val="600"/>
              </a:spcAft>
              <a:buFont typeface="+mj-lt"/>
              <a:buAutoNum type="arabicPeriod"/>
            </a:pPr>
            <a:r>
              <a:rPr lang="es-ES" dirty="0">
                <a:latin typeface="Arial" panose="020B0604020202020204" pitchFamily="34" charset="0"/>
                <a:ea typeface="Times New Roman" panose="02020603050405020304" pitchFamily="18" charset="0"/>
                <a:cs typeface="Times New Roman" panose="02020603050405020304" pitchFamily="18" charset="0"/>
              </a:rPr>
              <a:t>Topografía precisa</a:t>
            </a:r>
            <a:r>
              <a:rPr lang="es-ES" sz="1800" dirty="0">
                <a:effectLst/>
                <a:latin typeface="Arial" panose="020B0604020202020204" pitchFamily="34" charset="0"/>
                <a:ea typeface="Times New Roman" panose="02020603050405020304" pitchFamily="18" charset="0"/>
                <a:cs typeface="Times New Roman" panose="02020603050405020304" pitchFamily="18" charset="0"/>
              </a:rPr>
              <a:t>.</a:t>
            </a:r>
          </a:p>
          <a:p>
            <a:pPr marL="342900" lvl="0" indent="-342900" algn="just">
              <a:spcBef>
                <a:spcPts val="600"/>
              </a:spcBef>
              <a:spcAft>
                <a:spcPts val="600"/>
              </a:spcAft>
              <a:buFont typeface="+mj-lt"/>
              <a:buAutoNum type="arabicPeriod"/>
            </a:pPr>
            <a:r>
              <a:rPr lang="es-ES" dirty="0">
                <a:latin typeface="Arial" panose="020B0604020202020204" pitchFamily="34" charset="0"/>
                <a:ea typeface="Times New Roman" panose="02020603050405020304" pitchFamily="18" charset="0"/>
                <a:cs typeface="Times New Roman" panose="02020603050405020304" pitchFamily="18" charset="0"/>
              </a:rPr>
              <a:t>Verificar en vista 3D correcta modelización</a:t>
            </a:r>
          </a:p>
          <a:p>
            <a:pPr marL="342900" lvl="0" indent="-342900" algn="just">
              <a:spcBef>
                <a:spcPts val="600"/>
              </a:spcBef>
              <a:spcAft>
                <a:spcPts val="600"/>
              </a:spcAft>
              <a:buFont typeface="+mj-lt"/>
              <a:buAutoNum type="arabicPeriod"/>
            </a:pPr>
            <a:r>
              <a:rPr lang="es-ES" sz="1800" dirty="0">
                <a:effectLst/>
                <a:latin typeface="Arial" panose="020B0604020202020204" pitchFamily="34" charset="0"/>
                <a:ea typeface="Times New Roman" panose="02020603050405020304" pitchFamily="18" charset="0"/>
                <a:cs typeface="Times New Roman" panose="02020603050405020304" pitchFamily="18" charset="0"/>
              </a:rPr>
              <a:t>En caso de no estar po</a:t>
            </a:r>
            <a:r>
              <a:rPr lang="es-ES" dirty="0">
                <a:latin typeface="Arial" panose="020B0604020202020204" pitchFamily="34" charset="0"/>
                <a:ea typeface="Times New Roman" panose="02020603050405020304" pitchFamily="18" charset="0"/>
                <a:cs typeface="Times New Roman" panose="02020603050405020304" pitchFamily="18" charset="0"/>
              </a:rPr>
              <a:t>r defecto, </a:t>
            </a:r>
            <a:r>
              <a:rPr lang="es-ES" u="sng" dirty="0">
                <a:latin typeface="Arial" panose="020B0604020202020204" pitchFamily="34" charset="0"/>
                <a:ea typeface="Times New Roman" panose="02020603050405020304" pitchFamily="18" charset="0"/>
                <a:cs typeface="Times New Roman" panose="02020603050405020304" pitchFamily="18" charset="0"/>
              </a:rPr>
              <a:t>opción </a:t>
            </a:r>
            <a:r>
              <a:rPr lang="es-ES" u="sng" dirty="0" err="1">
                <a:latin typeface="Arial" panose="020B0604020202020204" pitchFamily="34" charset="0"/>
                <a:ea typeface="Times New Roman" panose="02020603050405020304" pitchFamily="18" charset="0"/>
                <a:cs typeface="Times New Roman" panose="02020603050405020304" pitchFamily="18" charset="0"/>
              </a:rPr>
              <a:t>autoapantallamiento</a:t>
            </a:r>
            <a:r>
              <a:rPr lang="es-ES" u="sng" dirty="0">
                <a:latin typeface="Arial" panose="020B0604020202020204" pitchFamily="34" charset="0"/>
                <a:ea typeface="Times New Roman" panose="02020603050405020304" pitchFamily="18" charset="0"/>
                <a:cs typeface="Times New Roman" panose="02020603050405020304" pitchFamily="18" charset="0"/>
              </a:rPr>
              <a:t> del tramo de eje viario o ferroviario </a:t>
            </a:r>
            <a:r>
              <a:rPr lang="es-ES" dirty="0">
                <a:latin typeface="Arial" panose="020B0604020202020204" pitchFamily="34" charset="0"/>
                <a:ea typeface="Times New Roman" panose="02020603050405020304" pitchFamily="18" charset="0"/>
                <a:cs typeface="Times New Roman" panose="02020603050405020304" pitchFamily="18" charset="0"/>
              </a:rPr>
              <a:t>que discurra sobre un paso elevado con el fin de minimizar la emisión de ruido bajo el puente, simulándolo por tanto de la manera más realista posible. </a:t>
            </a:r>
            <a:endParaRPr lang="es-ES"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1" name="Imagen 10">
            <a:extLst>
              <a:ext uri="{FF2B5EF4-FFF2-40B4-BE49-F238E27FC236}">
                <a16:creationId xmlns:a16="http://schemas.microsoft.com/office/drawing/2014/main" id="{8577FACB-52B7-E356-1E79-853EDB78163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535" t="9577" r="7471" b="15658"/>
          <a:stretch/>
        </p:blipFill>
        <p:spPr bwMode="auto">
          <a:xfrm>
            <a:off x="6484689" y="3497613"/>
            <a:ext cx="5368956" cy="2207217"/>
          </a:xfrm>
          <a:prstGeom prst="rect">
            <a:avLst/>
          </a:prstGeom>
          <a:noFill/>
          <a:ln>
            <a:solidFill>
              <a:schemeClr val="accent1"/>
            </a:solidFill>
          </a:ln>
          <a:extLst>
            <a:ext uri="{53640926-AAD7-44D8-BBD7-CCE9431645EC}">
              <a14:shadowObscured xmlns:a14="http://schemas.microsoft.com/office/drawing/2010/main"/>
            </a:ext>
          </a:extLst>
        </p:spPr>
      </p:pic>
      <p:pic>
        <p:nvPicPr>
          <p:cNvPr id="14" name="Imagen 13">
            <a:extLst>
              <a:ext uri="{FF2B5EF4-FFF2-40B4-BE49-F238E27FC236}">
                <a16:creationId xmlns:a16="http://schemas.microsoft.com/office/drawing/2014/main" id="{888C43D7-AF8A-C5C4-B117-10A0A05D8B4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746" b="19009"/>
          <a:stretch/>
        </p:blipFill>
        <p:spPr bwMode="auto">
          <a:xfrm>
            <a:off x="209725" y="3497613"/>
            <a:ext cx="5956246" cy="2207217"/>
          </a:xfrm>
          <a:prstGeom prst="rect">
            <a:avLst/>
          </a:prstGeom>
          <a:noFill/>
          <a:ln>
            <a:solidFill>
              <a:schemeClr val="accent1"/>
            </a:solidFill>
          </a:ln>
          <a:extLst>
            <a:ext uri="{53640926-AAD7-44D8-BBD7-CCE9431645EC}">
              <a14:shadowObscured xmlns:a14="http://schemas.microsoft.com/office/drawing/2010/main"/>
            </a:ext>
          </a:extLst>
        </p:spPr>
      </p:pic>
      <p:grpSp>
        <p:nvGrpSpPr>
          <p:cNvPr id="12" name="Grupo 11">
            <a:extLst>
              <a:ext uri="{FF2B5EF4-FFF2-40B4-BE49-F238E27FC236}">
                <a16:creationId xmlns:a16="http://schemas.microsoft.com/office/drawing/2014/main" id="{F911EA7E-395F-D2C2-764D-F26EE140BCB8}"/>
              </a:ext>
            </a:extLst>
          </p:cNvPr>
          <p:cNvGrpSpPr/>
          <p:nvPr/>
        </p:nvGrpSpPr>
        <p:grpSpPr>
          <a:xfrm>
            <a:off x="0" y="0"/>
            <a:ext cx="12192000" cy="764540"/>
            <a:chOff x="0" y="0"/>
            <a:chExt cx="12192000" cy="764540"/>
          </a:xfrm>
        </p:grpSpPr>
        <p:sp>
          <p:nvSpPr>
            <p:cNvPr id="13" name="Rectángulo 12">
              <a:extLst>
                <a:ext uri="{FF2B5EF4-FFF2-40B4-BE49-F238E27FC236}">
                  <a16:creationId xmlns:a16="http://schemas.microsoft.com/office/drawing/2014/main" id="{6A49CE1D-1DF8-216A-B850-461FBD10559E}"/>
                </a:ext>
              </a:extLst>
            </p:cNvPr>
            <p:cNvSpPr/>
            <p:nvPr/>
          </p:nvSpPr>
          <p:spPr>
            <a:xfrm>
              <a:off x="5306765" y="0"/>
              <a:ext cx="6885235" cy="7645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l"/>
              <a:endParaRPr lang="es-ES" dirty="0"/>
            </a:p>
          </p:txBody>
        </p:sp>
        <p:sp>
          <p:nvSpPr>
            <p:cNvPr id="21" name="CuadroTexto 20">
              <a:extLst>
                <a:ext uri="{FF2B5EF4-FFF2-40B4-BE49-F238E27FC236}">
                  <a16:creationId xmlns:a16="http://schemas.microsoft.com/office/drawing/2014/main" id="{162480CE-4264-15AC-418D-97AA264D7E73}"/>
                </a:ext>
              </a:extLst>
            </p:cNvPr>
            <p:cNvSpPr txBox="1"/>
            <p:nvPr/>
          </p:nvSpPr>
          <p:spPr>
            <a:xfrm>
              <a:off x="5306765" y="59104"/>
              <a:ext cx="6625982" cy="646331"/>
            </a:xfrm>
            <a:prstGeom prst="rect">
              <a:avLst/>
            </a:prstGeom>
            <a:noFill/>
          </p:spPr>
          <p:txBody>
            <a:bodyPr wrap="square">
              <a:spAutoFit/>
            </a:bodyPr>
            <a:lstStyle/>
            <a:p>
              <a:r>
                <a:rPr lang="es-ES" sz="1800" b="1" cap="all" dirty="0">
                  <a:solidFill>
                    <a:schemeClr val="bg1"/>
                  </a:solidFill>
                </a:rPr>
                <a:t>Jornada ruido AMBIENTAL miterd-cedex – 8 de julio de 2022</a:t>
              </a:r>
            </a:p>
            <a:p>
              <a:r>
                <a:rPr lang="es-ES" sz="1800" b="1" cap="all" dirty="0">
                  <a:solidFill>
                    <a:schemeClr val="bg1"/>
                  </a:solidFill>
                </a:rPr>
                <a:t>- GUÍA BÁSICA CNOSSOS MITERD-CEDEX</a:t>
              </a:r>
            </a:p>
          </p:txBody>
        </p:sp>
        <p:pic>
          <p:nvPicPr>
            <p:cNvPr id="22" name="Imagen 21">
              <a:extLst>
                <a:ext uri="{FF2B5EF4-FFF2-40B4-BE49-F238E27FC236}">
                  <a16:creationId xmlns:a16="http://schemas.microsoft.com/office/drawing/2014/main" id="{C5D5E0D1-63A5-5F92-749B-3130C0B622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5306765" cy="764540"/>
            </a:xfrm>
            <a:prstGeom prst="rect">
              <a:avLst/>
            </a:prstGeom>
            <a:ln>
              <a:solidFill>
                <a:srgbClr val="002060"/>
              </a:solidFill>
            </a:ln>
          </p:spPr>
        </p:pic>
      </p:grpSp>
    </p:spTree>
    <p:extLst>
      <p:ext uri="{BB962C8B-B14F-4D97-AF65-F5344CB8AC3E}">
        <p14:creationId xmlns:p14="http://schemas.microsoft.com/office/powerpoint/2010/main" val="3475195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1658" y="728678"/>
            <a:ext cx="11565774" cy="461665"/>
          </a:xfrm>
          <a:prstGeom prst="rect">
            <a:avLst/>
          </a:prstGeom>
        </p:spPr>
        <p:txBody>
          <a:bodyPr wrap="square">
            <a:spAutoFit/>
          </a:bodyPr>
          <a:lstStyle/>
          <a:p>
            <a:pPr>
              <a:spcAft>
                <a:spcPts val="0"/>
              </a:spcAft>
            </a:pPr>
            <a:r>
              <a:rPr lang="es-ES" sz="2400" b="1" dirty="0"/>
              <a:t>RECOMENDACIONES PANTALLAS</a:t>
            </a:r>
            <a:endParaRPr lang="es-ES" b="1" dirty="0">
              <a:latin typeface="Calibri" panose="020F0502020204030204" pitchFamily="34" charset="0"/>
              <a:ea typeface="Calibri" panose="020F0502020204030204" pitchFamily="34" charset="0"/>
            </a:endParaRPr>
          </a:p>
        </p:txBody>
      </p:sp>
      <p:sp>
        <p:nvSpPr>
          <p:cNvPr id="20" name="CuadroTexto 19">
            <a:extLst>
              <a:ext uri="{FF2B5EF4-FFF2-40B4-BE49-F238E27FC236}">
                <a16:creationId xmlns:a16="http://schemas.microsoft.com/office/drawing/2014/main" id="{0D4550C4-FCD4-3B85-CBD4-393018DC5DE6}"/>
              </a:ext>
            </a:extLst>
          </p:cNvPr>
          <p:cNvSpPr txBox="1"/>
          <p:nvPr/>
        </p:nvSpPr>
        <p:spPr>
          <a:xfrm>
            <a:off x="221192" y="1096594"/>
            <a:ext cx="7180976" cy="3754874"/>
          </a:xfrm>
          <a:prstGeom prst="rect">
            <a:avLst/>
          </a:prstGeom>
          <a:noFill/>
        </p:spPr>
        <p:txBody>
          <a:bodyPr wrap="square">
            <a:spAutoFit/>
          </a:bodyPr>
          <a:lstStyle/>
          <a:p>
            <a:pPr algn="just">
              <a:spcBef>
                <a:spcPts val="600"/>
              </a:spcBef>
              <a:spcAft>
                <a:spcPts val="600"/>
              </a:spcAft>
            </a:pPr>
            <a:r>
              <a:rPr lang="es-ES" sz="1800" dirty="0">
                <a:effectLst/>
                <a:latin typeface="Arial" panose="020B0604020202020204" pitchFamily="34" charset="0"/>
                <a:ea typeface="Times New Roman" panose="02020603050405020304" pitchFamily="18" charset="0"/>
                <a:cs typeface="Times New Roman" panose="02020603050405020304" pitchFamily="18" charset="0"/>
              </a:rPr>
              <a:t>Los diferentes </a:t>
            </a:r>
            <a:r>
              <a:rPr lang="es-ES" sz="1800" b="1" dirty="0">
                <a:effectLst/>
                <a:latin typeface="Arial" panose="020B0604020202020204" pitchFamily="34" charset="0"/>
                <a:ea typeface="Times New Roman" panose="02020603050405020304" pitchFamily="18" charset="0"/>
                <a:cs typeface="Times New Roman" panose="02020603050405020304" pitchFamily="18" charset="0"/>
              </a:rPr>
              <a:t>softwares de cálculo emplean diferentes tipologías de entradas de datos</a:t>
            </a:r>
            <a:r>
              <a:rPr lang="es-ES" sz="1800" dirty="0">
                <a:effectLst/>
                <a:latin typeface="Arial" panose="020B0604020202020204" pitchFamily="34" charset="0"/>
                <a:ea typeface="Times New Roman" panose="02020603050405020304" pitchFamily="18" charset="0"/>
                <a:cs typeface="Times New Roman" panose="02020603050405020304" pitchFamily="18" charset="0"/>
              </a:rPr>
              <a:t>:</a:t>
            </a:r>
          </a:p>
          <a:p>
            <a:pPr marL="342900" lvl="0" indent="-342900" algn="just">
              <a:spcBef>
                <a:spcPts val="600"/>
              </a:spcBef>
              <a:spcAft>
                <a:spcPts val="600"/>
              </a:spcAft>
              <a:buFont typeface="Arial" panose="020B0604020202020204" pitchFamily="34" charset="0"/>
              <a:buChar char="-"/>
            </a:pPr>
            <a:r>
              <a:rPr lang="es-ES" sz="1800" dirty="0">
                <a:effectLst/>
                <a:latin typeface="Arial" panose="020B0604020202020204" pitchFamily="34" charset="0"/>
                <a:ea typeface="Times New Roman" panose="02020603050405020304" pitchFamily="18" charset="0"/>
                <a:cs typeface="Times New Roman" panose="02020603050405020304" pitchFamily="18" charset="0"/>
              </a:rPr>
              <a:t>Cualitativa, por su tipo de reflexión (pantalla lisa y dura, silenciosa, absorbente, etc.).</a:t>
            </a:r>
          </a:p>
          <a:p>
            <a:pPr marL="342900" lvl="0" indent="-342900" algn="just">
              <a:spcBef>
                <a:spcPts val="600"/>
              </a:spcBef>
              <a:spcAft>
                <a:spcPts val="600"/>
              </a:spcAft>
              <a:buFont typeface="Arial" panose="020B0604020202020204" pitchFamily="34" charset="0"/>
              <a:buChar char="-"/>
            </a:pPr>
            <a:r>
              <a:rPr lang="es-ES" sz="1800" dirty="0">
                <a:effectLst/>
                <a:latin typeface="Arial" panose="020B0604020202020204" pitchFamily="34" charset="0"/>
                <a:ea typeface="Times New Roman" panose="02020603050405020304" pitchFamily="18" charset="0"/>
                <a:cs typeface="Times New Roman" panose="02020603050405020304" pitchFamily="18" charset="0"/>
              </a:rPr>
              <a:t>Cuantitativa por “coeficiente de reflexión” en bandas de tercio de octava.</a:t>
            </a:r>
          </a:p>
          <a:p>
            <a:pPr marL="342900" lvl="0" indent="-342900" algn="just">
              <a:spcBef>
                <a:spcPts val="600"/>
              </a:spcBef>
              <a:spcAft>
                <a:spcPts val="600"/>
              </a:spcAft>
              <a:buFont typeface="Arial" panose="020B0604020202020204" pitchFamily="34" charset="0"/>
              <a:buChar char="-"/>
            </a:pPr>
            <a:r>
              <a:rPr lang="es-ES" sz="1800" dirty="0">
                <a:effectLst/>
                <a:latin typeface="Arial" panose="020B0604020202020204" pitchFamily="34" charset="0"/>
                <a:ea typeface="Times New Roman" panose="02020603050405020304" pitchFamily="18" charset="0"/>
                <a:cs typeface="Times New Roman" panose="02020603050405020304" pitchFamily="18" charset="0"/>
              </a:rPr>
              <a:t>Cuantitativa por pérdidas de reflexión (en dB) y en cada cara de la pantalla.</a:t>
            </a:r>
          </a:p>
          <a:p>
            <a:pPr algn="just">
              <a:spcBef>
                <a:spcPts val="600"/>
              </a:spcBef>
              <a:spcAft>
                <a:spcPts val="600"/>
              </a:spcAft>
            </a:pPr>
            <a:r>
              <a:rPr lang="es-ES" sz="1800" dirty="0">
                <a:effectLst/>
                <a:latin typeface="Arial" panose="020B0604020202020204" pitchFamily="34" charset="0"/>
                <a:ea typeface="Times New Roman" panose="02020603050405020304" pitchFamily="18" charset="0"/>
                <a:cs typeface="Times New Roman" panose="02020603050405020304" pitchFamily="18" charset="0"/>
              </a:rPr>
              <a:t>La memoria del MER</a:t>
            </a:r>
            <a:r>
              <a:rPr lang="es-ES" sz="1800" b="1" dirty="0">
                <a:effectLst/>
                <a:latin typeface="Arial" panose="020B0604020202020204" pitchFamily="34" charset="0"/>
                <a:ea typeface="Times New Roman" panose="02020603050405020304" pitchFamily="18" charset="0"/>
                <a:cs typeface="Times New Roman" panose="02020603050405020304" pitchFamily="18" charset="0"/>
              </a:rPr>
              <a:t> debe aclarar qué metodología se está empleando para la definición de las características acústicas de las pantallas</a:t>
            </a:r>
            <a:r>
              <a:rPr lang="es-ES" sz="1800" dirty="0">
                <a:effectLst/>
                <a:latin typeface="Arial" panose="020B0604020202020204" pitchFamily="34" charset="0"/>
                <a:ea typeface="Times New Roman" panose="02020603050405020304" pitchFamily="18" charset="0"/>
                <a:cs typeface="Times New Roman" panose="02020603050405020304" pitchFamily="18" charset="0"/>
              </a:rPr>
              <a:t>, y justificar de manera adecuada por qué se emplea.</a:t>
            </a:r>
          </a:p>
        </p:txBody>
      </p:sp>
      <p:pic>
        <p:nvPicPr>
          <p:cNvPr id="12" name="Imagen 11">
            <a:extLst>
              <a:ext uri="{FF2B5EF4-FFF2-40B4-BE49-F238E27FC236}">
                <a16:creationId xmlns:a16="http://schemas.microsoft.com/office/drawing/2014/main" id="{45F0EF46-C282-53CC-2F42-3F61FCD591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7551702" y="1038612"/>
            <a:ext cx="4319905" cy="1978025"/>
          </a:xfrm>
          <a:prstGeom prst="rect">
            <a:avLst/>
          </a:prstGeom>
          <a:noFill/>
          <a:ln>
            <a:solidFill>
              <a:schemeClr val="accent1"/>
            </a:solidFill>
          </a:ln>
        </p:spPr>
      </p:pic>
      <p:pic>
        <p:nvPicPr>
          <p:cNvPr id="13" name="Imagen 12">
            <a:extLst>
              <a:ext uri="{FF2B5EF4-FFF2-40B4-BE49-F238E27FC236}">
                <a16:creationId xmlns:a16="http://schemas.microsoft.com/office/drawing/2014/main" id="{EA5779F3-EFE5-B294-3DD3-0F4023FBC1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551702" y="3344074"/>
            <a:ext cx="4319905" cy="2017395"/>
          </a:xfrm>
          <a:prstGeom prst="rect">
            <a:avLst/>
          </a:prstGeom>
          <a:noFill/>
          <a:ln>
            <a:solidFill>
              <a:schemeClr val="accent1"/>
            </a:solidFill>
          </a:ln>
        </p:spPr>
      </p:pic>
      <p:sp>
        <p:nvSpPr>
          <p:cNvPr id="21" name="CuadroTexto 20">
            <a:extLst>
              <a:ext uri="{FF2B5EF4-FFF2-40B4-BE49-F238E27FC236}">
                <a16:creationId xmlns:a16="http://schemas.microsoft.com/office/drawing/2014/main" id="{43EAF7AE-F0C3-DD94-2AF5-1D534712C79D}"/>
              </a:ext>
            </a:extLst>
          </p:cNvPr>
          <p:cNvSpPr txBox="1"/>
          <p:nvPr/>
        </p:nvSpPr>
        <p:spPr>
          <a:xfrm>
            <a:off x="221192" y="5020870"/>
            <a:ext cx="11740041" cy="1785104"/>
          </a:xfrm>
          <a:prstGeom prst="rect">
            <a:avLst/>
          </a:prstGeom>
          <a:noFill/>
        </p:spPr>
        <p:txBody>
          <a:bodyPr wrap="square">
            <a:spAutoFit/>
          </a:bodyPr>
          <a:lstStyle/>
          <a:p>
            <a:pPr algn="just">
              <a:spcBef>
                <a:spcPts val="600"/>
              </a:spcBef>
              <a:spcAft>
                <a:spcPts val="600"/>
              </a:spcAft>
            </a:pPr>
            <a:r>
              <a:rPr lang="es-ES" dirty="0">
                <a:latin typeface="Arial" panose="020B0604020202020204" pitchFamily="34" charset="0"/>
                <a:ea typeface="Times New Roman" panose="02020603050405020304" pitchFamily="18" charset="0"/>
                <a:cs typeface="Times New Roman" panose="02020603050405020304" pitchFamily="18" charset="0"/>
              </a:rPr>
              <a:t>N</a:t>
            </a:r>
            <a:r>
              <a:rPr lang="es-ES" sz="1800" dirty="0">
                <a:effectLst/>
                <a:latin typeface="Arial" panose="020B0604020202020204" pitchFamily="34" charset="0"/>
                <a:ea typeface="Times New Roman" panose="02020603050405020304" pitchFamily="18" charset="0"/>
                <a:cs typeface="Times New Roman" panose="02020603050405020304" pitchFamily="18" charset="0"/>
              </a:rPr>
              <a:t>ecesario </a:t>
            </a:r>
            <a:r>
              <a:rPr lang="es-ES" sz="1800" b="1" dirty="0">
                <a:effectLst/>
                <a:latin typeface="Arial" panose="020B0604020202020204" pitchFamily="34" charset="0"/>
                <a:ea typeface="Times New Roman" panose="02020603050405020304" pitchFamily="18" charset="0"/>
                <a:cs typeface="Times New Roman" panose="02020603050405020304" pitchFamily="18" charset="0"/>
              </a:rPr>
              <a:t>definir los siguientes conceptos</a:t>
            </a:r>
            <a:r>
              <a:rPr lang="es-ES" sz="1800" dirty="0">
                <a:effectLst/>
                <a:latin typeface="Arial" panose="020B0604020202020204" pitchFamily="34" charset="0"/>
                <a:ea typeface="Times New Roman" panose="02020603050405020304" pitchFamily="18" charset="0"/>
                <a:cs typeface="Times New Roman" panose="02020603050405020304" pitchFamily="18" charset="0"/>
              </a:rPr>
              <a:t>:</a:t>
            </a:r>
          </a:p>
          <a:p>
            <a:pPr marL="342900" lvl="0" indent="-342900" algn="just">
              <a:spcBef>
                <a:spcPts val="600"/>
              </a:spcBef>
              <a:spcAft>
                <a:spcPts val="600"/>
              </a:spcAft>
              <a:buFont typeface="Arial" panose="020B0604020202020204" pitchFamily="34" charset="0"/>
              <a:buChar char="-"/>
            </a:pPr>
            <a:r>
              <a:rPr lang="es-ES" sz="1800" b="1" dirty="0" err="1">
                <a:effectLst/>
                <a:latin typeface="Arial" panose="020B0604020202020204" pitchFamily="34" charset="0"/>
                <a:ea typeface="Times New Roman" panose="02020603050405020304" pitchFamily="18" charset="0"/>
                <a:cs typeface="Times New Roman" panose="02020603050405020304" pitchFamily="18" charset="0"/>
              </a:rPr>
              <a:t>DL</a:t>
            </a:r>
            <a:r>
              <a:rPr lang="es-ES" sz="1800" b="1" baseline="-25000" dirty="0" err="1">
                <a:effectLst/>
                <a:latin typeface="Arial" panose="020B0604020202020204" pitchFamily="34" charset="0"/>
                <a:ea typeface="Times New Roman" panose="02020603050405020304" pitchFamily="18" charset="0"/>
                <a:cs typeface="Times New Roman" panose="02020603050405020304" pitchFamily="18" charset="0"/>
              </a:rPr>
              <a:t>Αnrd</a:t>
            </a:r>
            <a:r>
              <a:rPr lang="es-ES" sz="1800" b="1" dirty="0">
                <a:effectLst/>
                <a:latin typeface="Arial" panose="020B0604020202020204" pitchFamily="34" charset="0"/>
                <a:ea typeface="Times New Roman" panose="02020603050405020304" pitchFamily="18" charset="0"/>
                <a:cs typeface="Times New Roman" panose="02020603050405020304" pitchFamily="18" charset="0"/>
              </a:rPr>
              <a:t>:</a:t>
            </a:r>
            <a:r>
              <a:rPr lang="es-ES" sz="1800" dirty="0">
                <a:effectLst/>
                <a:latin typeface="Arial" panose="020B0604020202020204" pitchFamily="34" charset="0"/>
                <a:ea typeface="Times New Roman" panose="02020603050405020304" pitchFamily="18" charset="0"/>
                <a:cs typeface="Times New Roman" panose="02020603050405020304" pitchFamily="18" charset="0"/>
              </a:rPr>
              <a:t> </a:t>
            </a:r>
            <a:r>
              <a:rPr lang="es-ES" sz="1800" u="sng" dirty="0">
                <a:effectLst/>
                <a:latin typeface="Arial" panose="020B0604020202020204" pitchFamily="34" charset="0"/>
                <a:ea typeface="Times New Roman" panose="02020603050405020304" pitchFamily="18" charset="0"/>
                <a:cs typeface="Times New Roman" panose="02020603050405020304" pitchFamily="18" charset="0"/>
              </a:rPr>
              <a:t>Índice de evaluación del comportamiento de absorción </a:t>
            </a:r>
            <a:r>
              <a:rPr lang="es-ES" sz="1800" dirty="0">
                <a:effectLst/>
                <a:latin typeface="Arial" panose="020B0604020202020204" pitchFamily="34" charset="0"/>
                <a:ea typeface="Times New Roman" panose="02020603050405020304" pitchFamily="18" charset="0"/>
                <a:cs typeface="Times New Roman" panose="02020603050405020304" pitchFamily="18" charset="0"/>
              </a:rPr>
              <a:t>sonora expresado como la diferencia de niveles de presión sonora ponderados A.</a:t>
            </a:r>
          </a:p>
          <a:p>
            <a:pPr marL="342900" lvl="0" indent="-342900" algn="just">
              <a:spcBef>
                <a:spcPts val="600"/>
              </a:spcBef>
              <a:spcAft>
                <a:spcPts val="600"/>
              </a:spcAft>
              <a:buFont typeface="Arial" panose="020B0604020202020204" pitchFamily="34" charset="0"/>
              <a:buChar char="-"/>
            </a:pPr>
            <a:r>
              <a:rPr lang="es-ES" sz="1800" b="1" dirty="0">
                <a:effectLst/>
                <a:latin typeface="Arial" panose="020B0604020202020204" pitchFamily="34" charset="0"/>
                <a:ea typeface="Times New Roman" panose="02020603050405020304" pitchFamily="18" charset="0"/>
                <a:cs typeface="Times New Roman" panose="02020603050405020304" pitchFamily="18" charset="0"/>
              </a:rPr>
              <a:t>DL</a:t>
            </a:r>
            <a:r>
              <a:rPr lang="es-ES" sz="1800" b="1" baseline="-25000" dirty="0">
                <a:effectLst/>
                <a:latin typeface="Arial" panose="020B0604020202020204" pitchFamily="34" charset="0"/>
                <a:ea typeface="Times New Roman" panose="02020603050405020304" pitchFamily="18" charset="0"/>
                <a:cs typeface="Times New Roman" panose="02020603050405020304" pitchFamily="18" charset="0"/>
              </a:rPr>
              <a:t>R</a:t>
            </a:r>
            <a:r>
              <a:rPr lang="es-ES" sz="1800" b="1" dirty="0">
                <a:effectLst/>
                <a:latin typeface="Arial" panose="020B0604020202020204" pitchFamily="34" charset="0"/>
                <a:ea typeface="Times New Roman" panose="02020603050405020304" pitchFamily="18" charset="0"/>
                <a:cs typeface="Times New Roman" panose="02020603050405020304" pitchFamily="18" charset="0"/>
              </a:rPr>
              <a:t>:</a:t>
            </a:r>
            <a:r>
              <a:rPr lang="es-ES" sz="1800" dirty="0">
                <a:effectLst/>
                <a:latin typeface="Arial" panose="020B0604020202020204" pitchFamily="34" charset="0"/>
                <a:ea typeface="Times New Roman" panose="02020603050405020304" pitchFamily="18" charset="0"/>
                <a:cs typeface="Times New Roman" panose="02020603050405020304" pitchFamily="18" charset="0"/>
              </a:rPr>
              <a:t> </a:t>
            </a:r>
            <a:r>
              <a:rPr lang="es-ES" sz="1800" u="sng" dirty="0">
                <a:effectLst/>
                <a:latin typeface="Arial" panose="020B0604020202020204" pitchFamily="34" charset="0"/>
                <a:ea typeface="Times New Roman" panose="02020603050405020304" pitchFamily="18" charset="0"/>
                <a:cs typeface="Times New Roman" panose="02020603050405020304" pitchFamily="18" charset="0"/>
              </a:rPr>
              <a:t>Índice de evaluación del comportamiento de aislamiento al ruido aéreo</a:t>
            </a:r>
            <a:r>
              <a:rPr lang="es-ES" sz="1800" dirty="0">
                <a:effectLst/>
                <a:latin typeface="Arial" panose="020B0604020202020204" pitchFamily="34" charset="0"/>
                <a:ea typeface="Times New Roman" panose="02020603050405020304" pitchFamily="18" charset="0"/>
                <a:cs typeface="Times New Roman" panose="02020603050405020304" pitchFamily="18" charset="0"/>
              </a:rPr>
              <a:t>, calculado como la diferencia entre niveles de presión sonora ponderados A.</a:t>
            </a:r>
          </a:p>
        </p:txBody>
      </p:sp>
      <p:grpSp>
        <p:nvGrpSpPr>
          <p:cNvPr id="14" name="Grupo 13">
            <a:extLst>
              <a:ext uri="{FF2B5EF4-FFF2-40B4-BE49-F238E27FC236}">
                <a16:creationId xmlns:a16="http://schemas.microsoft.com/office/drawing/2014/main" id="{389DB89F-E7F5-B69A-A3B1-4E542F92B8BF}"/>
              </a:ext>
            </a:extLst>
          </p:cNvPr>
          <p:cNvGrpSpPr/>
          <p:nvPr/>
        </p:nvGrpSpPr>
        <p:grpSpPr>
          <a:xfrm>
            <a:off x="0" y="0"/>
            <a:ext cx="12192000" cy="764540"/>
            <a:chOff x="0" y="0"/>
            <a:chExt cx="12192000" cy="764540"/>
          </a:xfrm>
        </p:grpSpPr>
        <p:sp>
          <p:nvSpPr>
            <p:cNvPr id="22" name="Rectángulo 21">
              <a:extLst>
                <a:ext uri="{FF2B5EF4-FFF2-40B4-BE49-F238E27FC236}">
                  <a16:creationId xmlns:a16="http://schemas.microsoft.com/office/drawing/2014/main" id="{8C2BE3EF-AC93-10EC-326E-34B01E1B94CD}"/>
                </a:ext>
              </a:extLst>
            </p:cNvPr>
            <p:cNvSpPr/>
            <p:nvPr/>
          </p:nvSpPr>
          <p:spPr>
            <a:xfrm>
              <a:off x="5306765" y="0"/>
              <a:ext cx="6885235" cy="7645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l"/>
              <a:endParaRPr lang="es-ES" dirty="0"/>
            </a:p>
          </p:txBody>
        </p:sp>
        <p:sp>
          <p:nvSpPr>
            <p:cNvPr id="23" name="CuadroTexto 22">
              <a:extLst>
                <a:ext uri="{FF2B5EF4-FFF2-40B4-BE49-F238E27FC236}">
                  <a16:creationId xmlns:a16="http://schemas.microsoft.com/office/drawing/2014/main" id="{F07C126D-A7BB-B817-B049-167C3745DAEE}"/>
                </a:ext>
              </a:extLst>
            </p:cNvPr>
            <p:cNvSpPr txBox="1"/>
            <p:nvPr/>
          </p:nvSpPr>
          <p:spPr>
            <a:xfrm>
              <a:off x="5306765" y="59104"/>
              <a:ext cx="6625982" cy="646331"/>
            </a:xfrm>
            <a:prstGeom prst="rect">
              <a:avLst/>
            </a:prstGeom>
            <a:noFill/>
          </p:spPr>
          <p:txBody>
            <a:bodyPr wrap="square">
              <a:spAutoFit/>
            </a:bodyPr>
            <a:lstStyle/>
            <a:p>
              <a:r>
                <a:rPr lang="es-ES" sz="1800" b="1" cap="all" dirty="0">
                  <a:solidFill>
                    <a:schemeClr val="bg1"/>
                  </a:solidFill>
                </a:rPr>
                <a:t>Jornada ruido AMBIENTAL miterd-cedex – 8 de julio de 2022</a:t>
              </a:r>
            </a:p>
            <a:p>
              <a:r>
                <a:rPr lang="es-ES" sz="1800" b="1" cap="all" dirty="0">
                  <a:solidFill>
                    <a:schemeClr val="bg1"/>
                  </a:solidFill>
                </a:rPr>
                <a:t>- GUÍA BÁSICA CNOSSOS MITERD-CEDEX</a:t>
              </a:r>
            </a:p>
          </p:txBody>
        </p:sp>
        <p:pic>
          <p:nvPicPr>
            <p:cNvPr id="24" name="Imagen 23">
              <a:extLst>
                <a:ext uri="{FF2B5EF4-FFF2-40B4-BE49-F238E27FC236}">
                  <a16:creationId xmlns:a16="http://schemas.microsoft.com/office/drawing/2014/main" id="{39C1232C-8008-D192-4D07-4B3C2C119D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5306765" cy="764540"/>
            </a:xfrm>
            <a:prstGeom prst="rect">
              <a:avLst/>
            </a:prstGeom>
            <a:ln>
              <a:solidFill>
                <a:srgbClr val="002060"/>
              </a:solidFill>
            </a:ln>
          </p:spPr>
        </p:pic>
      </p:grpSp>
    </p:spTree>
    <p:extLst>
      <p:ext uri="{BB962C8B-B14F-4D97-AF65-F5344CB8AC3E}">
        <p14:creationId xmlns:p14="http://schemas.microsoft.com/office/powerpoint/2010/main" val="2793279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1658" y="728678"/>
            <a:ext cx="11565774" cy="461665"/>
          </a:xfrm>
          <a:prstGeom prst="rect">
            <a:avLst/>
          </a:prstGeom>
        </p:spPr>
        <p:txBody>
          <a:bodyPr wrap="square">
            <a:spAutoFit/>
          </a:bodyPr>
          <a:lstStyle/>
          <a:p>
            <a:pPr>
              <a:spcAft>
                <a:spcPts val="0"/>
              </a:spcAft>
            </a:pPr>
            <a:r>
              <a:rPr lang="es-ES" sz="2400" b="1" dirty="0"/>
              <a:t>EDIFICIOS, RECEPTORES Y POBLACIÓN AFECTADA</a:t>
            </a:r>
            <a:endParaRPr lang="es-ES" b="1" dirty="0">
              <a:latin typeface="Calibri" panose="020F0502020204030204" pitchFamily="34" charset="0"/>
              <a:ea typeface="Calibri" panose="020F0502020204030204" pitchFamily="34" charset="0"/>
            </a:endParaRPr>
          </a:p>
        </p:txBody>
      </p:sp>
      <p:sp>
        <p:nvSpPr>
          <p:cNvPr id="21" name="CuadroTexto 20">
            <a:extLst>
              <a:ext uri="{FF2B5EF4-FFF2-40B4-BE49-F238E27FC236}">
                <a16:creationId xmlns:a16="http://schemas.microsoft.com/office/drawing/2014/main" id="{43EAF7AE-F0C3-DD94-2AF5-1D534712C79D}"/>
              </a:ext>
            </a:extLst>
          </p:cNvPr>
          <p:cNvSpPr txBox="1"/>
          <p:nvPr/>
        </p:nvSpPr>
        <p:spPr>
          <a:xfrm>
            <a:off x="139417" y="1215277"/>
            <a:ext cx="11565774" cy="5509200"/>
          </a:xfrm>
          <a:prstGeom prst="rect">
            <a:avLst/>
          </a:prstGeom>
          <a:noFill/>
        </p:spPr>
        <p:txBody>
          <a:bodyPr wrap="square">
            <a:spAutoFit/>
          </a:bodyPr>
          <a:lstStyle/>
          <a:p>
            <a:pPr algn="just">
              <a:spcBef>
                <a:spcPts val="600"/>
              </a:spcBef>
              <a:spcAft>
                <a:spcPts val="600"/>
              </a:spcAft>
            </a:pPr>
            <a:r>
              <a:rPr lang="es-ES" b="1" dirty="0">
                <a:latin typeface="Arial" panose="020B0604020202020204" pitchFamily="34" charset="0"/>
                <a:ea typeface="Times New Roman" panose="02020603050405020304" pitchFamily="18" charset="0"/>
                <a:cs typeface="Times New Roman" panose="02020603050405020304" pitchFamily="18" charset="0"/>
              </a:rPr>
              <a:t>Probablemente uno de los aspectos más sensibles</a:t>
            </a:r>
            <a:r>
              <a:rPr lang="es-ES" dirty="0">
                <a:latin typeface="Arial" panose="020B0604020202020204" pitchFamily="34" charset="0"/>
                <a:ea typeface="Times New Roman" panose="02020603050405020304" pitchFamily="18" charset="0"/>
                <a:cs typeface="Times New Roman" panose="02020603050405020304" pitchFamily="18" charset="0"/>
              </a:rPr>
              <a:t>.</a:t>
            </a:r>
          </a:p>
          <a:p>
            <a:pPr marL="285750" indent="-285750" algn="just">
              <a:spcBef>
                <a:spcPts val="600"/>
              </a:spcBef>
              <a:spcAft>
                <a:spcPts val="600"/>
              </a:spcAft>
              <a:buFontTx/>
              <a:buChar char="-"/>
            </a:pPr>
            <a:r>
              <a:rPr lang="es-ES" sz="1800" b="1" dirty="0">
                <a:effectLst/>
                <a:latin typeface="Arial" panose="020B0604020202020204" pitchFamily="34" charset="0"/>
                <a:ea typeface="Times New Roman" panose="02020603050405020304" pitchFamily="18" charset="0"/>
                <a:cs typeface="Times New Roman" panose="02020603050405020304" pitchFamily="18" charset="0"/>
              </a:rPr>
              <a:t>Fuentes</a:t>
            </a:r>
            <a:r>
              <a:rPr lang="es-ES" sz="1800" dirty="0">
                <a:effectLst/>
                <a:latin typeface="Arial" panose="020B0604020202020204" pitchFamily="34" charset="0"/>
                <a:ea typeface="Times New Roman" panose="02020603050405020304" pitchFamily="18" charset="0"/>
                <a:cs typeface="Times New Roman" panose="02020603050405020304" pitchFamily="18" charset="0"/>
              </a:rPr>
              <a:t> principales Catastro, cartografía urbana, censos de población, INE…</a:t>
            </a:r>
          </a:p>
          <a:p>
            <a:pPr marL="285750" indent="-285750" algn="just">
              <a:spcBef>
                <a:spcPts val="600"/>
              </a:spcBef>
              <a:spcAft>
                <a:spcPts val="600"/>
              </a:spcAft>
              <a:buFontTx/>
              <a:buChar char="-"/>
            </a:pPr>
            <a:r>
              <a:rPr lang="es-ES" sz="1800" dirty="0">
                <a:effectLst/>
                <a:latin typeface="Arial" panose="020B0604020202020204" pitchFamily="34" charset="0"/>
                <a:ea typeface="Times New Roman" panose="02020603050405020304" pitchFamily="18" charset="0"/>
                <a:cs typeface="Times New Roman" panose="02020603050405020304" pitchFamily="18" charset="0"/>
              </a:rPr>
              <a:t>Gran importancia de la </a:t>
            </a:r>
            <a:r>
              <a:rPr lang="es-ES" sz="1800" b="1" dirty="0">
                <a:effectLst/>
                <a:latin typeface="Arial" panose="020B0604020202020204" pitchFamily="34" charset="0"/>
                <a:ea typeface="Times New Roman" panose="02020603050405020304" pitchFamily="18" charset="0"/>
                <a:cs typeface="Times New Roman" panose="02020603050405020304" pitchFamily="18" charset="0"/>
              </a:rPr>
              <a:t>asignación precisa de población a edificios</a:t>
            </a:r>
            <a:r>
              <a:rPr lang="es-ES" sz="1800" dirty="0">
                <a:effectLst/>
                <a:latin typeface="Arial" panose="020B0604020202020204" pitchFamily="34" charset="0"/>
                <a:ea typeface="Times New Roman" panose="02020603050405020304" pitchFamily="18" charset="0"/>
                <a:cs typeface="Times New Roman" panose="02020603050405020304" pitchFamily="18" charset="0"/>
              </a:rPr>
              <a:t>. Debe ser lo más ajustada posible a la realidad.</a:t>
            </a:r>
          </a:p>
          <a:p>
            <a:pPr marL="285750" indent="-285750" algn="just">
              <a:spcBef>
                <a:spcPts val="600"/>
              </a:spcBef>
              <a:spcAft>
                <a:spcPts val="600"/>
              </a:spcAft>
              <a:buFontTx/>
              <a:buChar char="-"/>
            </a:pPr>
            <a:r>
              <a:rPr lang="es-ES" b="1" dirty="0">
                <a:latin typeface="Arial" panose="020B0604020202020204" pitchFamily="34" charset="0"/>
                <a:ea typeface="Times New Roman" panose="02020603050405020304" pitchFamily="18" charset="0"/>
                <a:cs typeface="Times New Roman" panose="02020603050405020304" pitchFamily="18" charset="0"/>
              </a:rPr>
              <a:t>Sólo los edificios residenciales tienen población asignada</a:t>
            </a:r>
            <a:r>
              <a:rPr lang="es-ES" dirty="0">
                <a:latin typeface="Arial" panose="020B0604020202020204" pitchFamily="34" charset="0"/>
                <a:ea typeface="Times New Roman" panose="02020603050405020304" pitchFamily="18" charset="0"/>
                <a:cs typeface="Times New Roman" panose="02020603050405020304" pitchFamily="18" charset="0"/>
              </a:rPr>
              <a:t>, pero puede haber edificios residenciales en áreas acústicas distintas a las residenciales. No confundir área acústica con uso del edificio.</a:t>
            </a:r>
            <a:endParaRPr lang="es-E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285750" indent="-285750" algn="just">
              <a:spcBef>
                <a:spcPts val="600"/>
              </a:spcBef>
              <a:spcAft>
                <a:spcPts val="600"/>
              </a:spcAft>
              <a:buFontTx/>
              <a:buChar char="-"/>
            </a:pPr>
            <a:r>
              <a:rPr lang="es-ES" sz="1800" b="1" dirty="0">
                <a:effectLst/>
                <a:latin typeface="Arial" panose="020B0604020202020204" pitchFamily="34" charset="0"/>
                <a:ea typeface="Times New Roman" panose="02020603050405020304" pitchFamily="18" charset="0"/>
                <a:cs typeface="Times New Roman" panose="02020603050405020304" pitchFamily="18" charset="0"/>
              </a:rPr>
              <a:t>Dos formas de repartir receptores</a:t>
            </a:r>
            <a:r>
              <a:rPr lang="es-ES" sz="1800" dirty="0">
                <a:effectLst/>
                <a:latin typeface="Arial" panose="020B0604020202020204" pitchFamily="34" charset="0"/>
                <a:ea typeface="Times New Roman" panose="02020603050405020304" pitchFamily="18" charset="0"/>
                <a:cs typeface="Times New Roman" panose="02020603050405020304" pitchFamily="18" charset="0"/>
              </a:rPr>
              <a:t>:</a:t>
            </a:r>
          </a:p>
          <a:p>
            <a:pPr marL="742950" lvl="1" indent="-285750" algn="just">
              <a:spcBef>
                <a:spcPts val="600"/>
              </a:spcBef>
              <a:spcAft>
                <a:spcPts val="600"/>
              </a:spcAft>
              <a:buFontTx/>
              <a:buChar char="-"/>
            </a:pPr>
            <a:r>
              <a:rPr lang="es-ES" dirty="0">
                <a:effectLst/>
                <a:latin typeface="Arial" panose="020B0604020202020204" pitchFamily="34" charset="0"/>
                <a:ea typeface="Times New Roman" panose="02020603050405020304" pitchFamily="18" charset="0"/>
                <a:cs typeface="Times New Roman" panose="02020603050405020304" pitchFamily="18" charset="0"/>
              </a:rPr>
              <a:t>Parece más lógico Caso 1</a:t>
            </a:r>
          </a:p>
          <a:p>
            <a:pPr marL="742950" lvl="1" indent="-285750" algn="just">
              <a:spcBef>
                <a:spcPts val="600"/>
              </a:spcBef>
              <a:spcAft>
                <a:spcPts val="600"/>
              </a:spcAft>
              <a:buFontTx/>
              <a:buChar char="-"/>
            </a:pPr>
            <a:r>
              <a:rPr lang="es-ES" dirty="0">
                <a:latin typeface="Arial" panose="020B0604020202020204" pitchFamily="34" charset="0"/>
                <a:ea typeface="Times New Roman" panose="02020603050405020304" pitchFamily="18" charset="0"/>
                <a:cs typeface="Times New Roman" panose="02020603050405020304" pitchFamily="18" charset="0"/>
              </a:rPr>
              <a:t>El Caso 2 puede colocar receptores en esquinas</a:t>
            </a:r>
            <a:endParaRPr lang="es-ES" dirty="0">
              <a:effectLst/>
              <a:latin typeface="Arial" panose="020B0604020202020204" pitchFamily="34" charset="0"/>
              <a:ea typeface="Times New Roman" panose="02020603050405020304" pitchFamily="18" charset="0"/>
              <a:cs typeface="Times New Roman" panose="02020603050405020304" pitchFamily="18" charset="0"/>
            </a:endParaRPr>
          </a:p>
          <a:p>
            <a:pPr marL="285750" indent="-285750" algn="just">
              <a:spcBef>
                <a:spcPts val="600"/>
              </a:spcBef>
              <a:spcAft>
                <a:spcPts val="600"/>
              </a:spcAft>
              <a:buFontTx/>
              <a:buChar char="-"/>
            </a:pPr>
            <a:r>
              <a:rPr lang="es-ES" b="1" dirty="0">
                <a:latin typeface="Arial" panose="020B0604020202020204" pitchFamily="34" charset="0"/>
                <a:ea typeface="Times New Roman" panose="02020603050405020304" pitchFamily="18" charset="0"/>
                <a:cs typeface="Times New Roman" panose="02020603050405020304" pitchFamily="18" charset="0"/>
              </a:rPr>
              <a:t>Varias posibilidades de asignar población y</a:t>
            </a:r>
          </a:p>
          <a:p>
            <a:pPr algn="just">
              <a:spcBef>
                <a:spcPts val="600"/>
              </a:spcBef>
              <a:spcAft>
                <a:spcPts val="600"/>
              </a:spcAft>
            </a:pPr>
            <a:r>
              <a:rPr lang="es-ES" b="1" dirty="0">
                <a:latin typeface="Arial" panose="020B0604020202020204" pitchFamily="34" charset="0"/>
                <a:ea typeface="Times New Roman" panose="02020603050405020304" pitchFamily="18" charset="0"/>
                <a:cs typeface="Times New Roman" panose="02020603050405020304" pitchFamily="18" charset="0"/>
              </a:rPr>
              <a:t>    viviendas </a:t>
            </a:r>
            <a:r>
              <a:rPr lang="es-ES" dirty="0">
                <a:latin typeface="Arial" panose="020B0604020202020204" pitchFamily="34" charset="0"/>
                <a:ea typeface="Times New Roman" panose="02020603050405020304" pitchFamily="18" charset="0"/>
                <a:cs typeface="Times New Roman" panose="02020603050405020304" pitchFamily="18" charset="0"/>
              </a:rPr>
              <a:t>a receptores.</a:t>
            </a:r>
          </a:p>
          <a:p>
            <a:pPr marL="742950" lvl="1" indent="-285750" algn="just">
              <a:spcBef>
                <a:spcPts val="600"/>
              </a:spcBef>
              <a:spcAft>
                <a:spcPts val="600"/>
              </a:spcAft>
              <a:buFontTx/>
              <a:buChar char="-"/>
            </a:pPr>
            <a:r>
              <a:rPr lang="es-ES" dirty="0">
                <a:latin typeface="Arial" panose="020B0604020202020204" pitchFamily="34" charset="0"/>
                <a:ea typeface="Times New Roman" panose="02020603050405020304" pitchFamily="18" charset="0"/>
                <a:cs typeface="Times New Roman" panose="02020603050405020304" pitchFamily="18" charset="0"/>
              </a:rPr>
              <a:t>Ajustar a la realidad lo más posible</a:t>
            </a:r>
          </a:p>
          <a:p>
            <a:pPr marL="742950" lvl="1" indent="-285750" algn="just">
              <a:spcBef>
                <a:spcPts val="600"/>
              </a:spcBef>
              <a:spcAft>
                <a:spcPts val="600"/>
              </a:spcAft>
              <a:buFontTx/>
              <a:buChar char="-"/>
            </a:pPr>
            <a:r>
              <a:rPr lang="es-ES" dirty="0">
                <a:latin typeface="Arial" panose="020B0604020202020204" pitchFamily="34" charset="0"/>
                <a:ea typeface="Times New Roman" panose="02020603050405020304" pitchFamily="18" charset="0"/>
                <a:cs typeface="Times New Roman" panose="02020603050405020304" pitchFamily="18" charset="0"/>
              </a:rPr>
              <a:t>Clasificar por tipologías de viviendas (unifamiliar, adosados, edificios con una sola fachada expuesta por vivienda, edificios con varias fachadas expuestas)… </a:t>
            </a:r>
            <a:r>
              <a:rPr lang="es-ES" b="1" dirty="0">
                <a:latin typeface="Arial" panose="020B0604020202020204" pitchFamily="34" charset="0"/>
                <a:ea typeface="Times New Roman" panose="02020603050405020304" pitchFamily="18" charset="0"/>
                <a:cs typeface="Times New Roman" panose="02020603050405020304" pitchFamily="18" charset="0"/>
              </a:rPr>
              <a:t>GRAN IMPACTO EN LA EVALUACIÓN!!</a:t>
            </a:r>
            <a:endParaRPr lang="es-ES"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4" name="Imagen 13">
            <a:extLst>
              <a:ext uri="{FF2B5EF4-FFF2-40B4-BE49-F238E27FC236}">
                <a16:creationId xmlns:a16="http://schemas.microsoft.com/office/drawing/2014/main" id="{C6F62BC7-8873-C025-9EAE-9CCD59567C11}"/>
              </a:ext>
            </a:extLst>
          </p:cNvPr>
          <p:cNvPicPr>
            <a:picLocks noChangeAspect="1"/>
          </p:cNvPicPr>
          <p:nvPr/>
        </p:nvPicPr>
        <p:blipFill>
          <a:blip r:embed="rId2"/>
          <a:stretch>
            <a:fillRect/>
          </a:stretch>
        </p:blipFill>
        <p:spPr>
          <a:xfrm>
            <a:off x="6096000" y="3672317"/>
            <a:ext cx="2879725" cy="1970405"/>
          </a:xfrm>
          <a:prstGeom prst="rect">
            <a:avLst/>
          </a:prstGeom>
          <a:ln>
            <a:solidFill>
              <a:schemeClr val="accent1"/>
            </a:solidFill>
          </a:ln>
        </p:spPr>
      </p:pic>
      <p:pic>
        <p:nvPicPr>
          <p:cNvPr id="22" name="Imagen 21">
            <a:extLst>
              <a:ext uri="{FF2B5EF4-FFF2-40B4-BE49-F238E27FC236}">
                <a16:creationId xmlns:a16="http://schemas.microsoft.com/office/drawing/2014/main" id="{00D41185-ABBB-E2CE-10D3-8270F3D6566E}"/>
              </a:ext>
            </a:extLst>
          </p:cNvPr>
          <p:cNvPicPr>
            <a:picLocks noChangeAspect="1"/>
          </p:cNvPicPr>
          <p:nvPr/>
        </p:nvPicPr>
        <p:blipFill>
          <a:blip r:embed="rId3"/>
          <a:stretch>
            <a:fillRect/>
          </a:stretch>
        </p:blipFill>
        <p:spPr>
          <a:xfrm>
            <a:off x="9121100" y="3672318"/>
            <a:ext cx="2584091" cy="1970405"/>
          </a:xfrm>
          <a:prstGeom prst="rect">
            <a:avLst/>
          </a:prstGeom>
          <a:ln>
            <a:solidFill>
              <a:schemeClr val="accent1"/>
            </a:solidFill>
          </a:ln>
        </p:spPr>
      </p:pic>
      <p:grpSp>
        <p:nvGrpSpPr>
          <p:cNvPr id="11" name="Grupo 10">
            <a:extLst>
              <a:ext uri="{FF2B5EF4-FFF2-40B4-BE49-F238E27FC236}">
                <a16:creationId xmlns:a16="http://schemas.microsoft.com/office/drawing/2014/main" id="{466F1BE6-762E-05B7-D0E4-0AD4784520EB}"/>
              </a:ext>
            </a:extLst>
          </p:cNvPr>
          <p:cNvGrpSpPr/>
          <p:nvPr/>
        </p:nvGrpSpPr>
        <p:grpSpPr>
          <a:xfrm>
            <a:off x="0" y="0"/>
            <a:ext cx="12192000" cy="764540"/>
            <a:chOff x="0" y="0"/>
            <a:chExt cx="12192000" cy="764540"/>
          </a:xfrm>
        </p:grpSpPr>
        <p:sp>
          <p:nvSpPr>
            <p:cNvPr id="12" name="Rectángulo 11">
              <a:extLst>
                <a:ext uri="{FF2B5EF4-FFF2-40B4-BE49-F238E27FC236}">
                  <a16:creationId xmlns:a16="http://schemas.microsoft.com/office/drawing/2014/main" id="{32ACE8A8-F5AD-ED98-CD30-8F68E4769E91}"/>
                </a:ext>
              </a:extLst>
            </p:cNvPr>
            <p:cNvSpPr/>
            <p:nvPr/>
          </p:nvSpPr>
          <p:spPr>
            <a:xfrm>
              <a:off x="5306765" y="0"/>
              <a:ext cx="6885235" cy="7645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l"/>
              <a:endParaRPr lang="es-ES" dirty="0"/>
            </a:p>
          </p:txBody>
        </p:sp>
        <p:sp>
          <p:nvSpPr>
            <p:cNvPr id="13" name="CuadroTexto 12">
              <a:extLst>
                <a:ext uri="{FF2B5EF4-FFF2-40B4-BE49-F238E27FC236}">
                  <a16:creationId xmlns:a16="http://schemas.microsoft.com/office/drawing/2014/main" id="{5AA4E43C-FBC8-3F56-3057-6AEFC16102D4}"/>
                </a:ext>
              </a:extLst>
            </p:cNvPr>
            <p:cNvSpPr txBox="1"/>
            <p:nvPr/>
          </p:nvSpPr>
          <p:spPr>
            <a:xfrm>
              <a:off x="5306765" y="59104"/>
              <a:ext cx="6625982" cy="646331"/>
            </a:xfrm>
            <a:prstGeom prst="rect">
              <a:avLst/>
            </a:prstGeom>
            <a:noFill/>
          </p:spPr>
          <p:txBody>
            <a:bodyPr wrap="square">
              <a:spAutoFit/>
            </a:bodyPr>
            <a:lstStyle/>
            <a:p>
              <a:r>
                <a:rPr lang="es-ES" sz="1800" b="1" cap="all" dirty="0">
                  <a:solidFill>
                    <a:schemeClr val="bg1"/>
                  </a:solidFill>
                </a:rPr>
                <a:t>Jornada ruido AMBIENTAL miterd-cedex – 8 de julio de 2022</a:t>
              </a:r>
            </a:p>
            <a:p>
              <a:r>
                <a:rPr lang="es-ES" sz="1800" b="1" cap="all" dirty="0">
                  <a:solidFill>
                    <a:schemeClr val="bg1"/>
                  </a:solidFill>
                </a:rPr>
                <a:t>- GUÍA BÁSICA CNOSSOS MITERD-CEDEX</a:t>
              </a:r>
            </a:p>
          </p:txBody>
        </p:sp>
        <p:pic>
          <p:nvPicPr>
            <p:cNvPr id="20" name="Imagen 19">
              <a:extLst>
                <a:ext uri="{FF2B5EF4-FFF2-40B4-BE49-F238E27FC236}">
                  <a16:creationId xmlns:a16="http://schemas.microsoft.com/office/drawing/2014/main" id="{83493BBB-4FDB-3010-F64E-025B11F4F6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5306765" cy="764540"/>
            </a:xfrm>
            <a:prstGeom prst="rect">
              <a:avLst/>
            </a:prstGeom>
            <a:ln>
              <a:solidFill>
                <a:srgbClr val="002060"/>
              </a:solidFill>
            </a:ln>
          </p:spPr>
        </p:pic>
      </p:grpSp>
    </p:spTree>
    <p:extLst>
      <p:ext uri="{BB962C8B-B14F-4D97-AF65-F5344CB8AC3E}">
        <p14:creationId xmlns:p14="http://schemas.microsoft.com/office/powerpoint/2010/main" val="1144368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1658" y="728678"/>
            <a:ext cx="11565774" cy="461665"/>
          </a:xfrm>
          <a:prstGeom prst="rect">
            <a:avLst/>
          </a:prstGeom>
        </p:spPr>
        <p:txBody>
          <a:bodyPr wrap="square">
            <a:spAutoFit/>
          </a:bodyPr>
          <a:lstStyle/>
          <a:p>
            <a:pPr>
              <a:spcAft>
                <a:spcPts val="0"/>
              </a:spcAft>
            </a:pPr>
            <a:r>
              <a:rPr lang="es-ES" sz="2400" b="1" dirty="0"/>
              <a:t>ASIGNACIÓN DE VIVIENDAS Y POBLACIÓN A RECEPTORES</a:t>
            </a:r>
            <a:endParaRPr lang="es-ES" b="1" dirty="0">
              <a:latin typeface="Calibri" panose="020F0502020204030204" pitchFamily="34" charset="0"/>
              <a:ea typeface="Calibri" panose="020F0502020204030204" pitchFamily="34" charset="0"/>
            </a:endParaRPr>
          </a:p>
        </p:txBody>
      </p:sp>
      <p:sp>
        <p:nvSpPr>
          <p:cNvPr id="21" name="CuadroTexto 20">
            <a:extLst>
              <a:ext uri="{FF2B5EF4-FFF2-40B4-BE49-F238E27FC236}">
                <a16:creationId xmlns:a16="http://schemas.microsoft.com/office/drawing/2014/main" id="{43EAF7AE-F0C3-DD94-2AF5-1D534712C79D}"/>
              </a:ext>
            </a:extLst>
          </p:cNvPr>
          <p:cNvSpPr txBox="1"/>
          <p:nvPr/>
        </p:nvSpPr>
        <p:spPr>
          <a:xfrm>
            <a:off x="139417" y="1215277"/>
            <a:ext cx="11565774" cy="5355312"/>
          </a:xfrm>
          <a:prstGeom prst="rect">
            <a:avLst/>
          </a:prstGeom>
          <a:noFill/>
        </p:spPr>
        <p:txBody>
          <a:bodyPr wrap="square">
            <a:spAutoFit/>
          </a:bodyPr>
          <a:lstStyle/>
          <a:p>
            <a:r>
              <a:rPr lang="es-ES" b="1" dirty="0">
                <a:effectLst/>
                <a:latin typeface="Calibri" panose="020F0502020204030204" pitchFamily="34" charset="0"/>
                <a:ea typeface="Calibri" panose="020F0502020204030204" pitchFamily="34" charset="0"/>
              </a:rPr>
              <a:t>CNOSSOS-EU</a:t>
            </a:r>
            <a:r>
              <a:rPr lang="es-ES" dirty="0">
                <a:effectLst/>
                <a:latin typeface="Calibri" panose="020F0502020204030204" pitchFamily="34" charset="0"/>
                <a:ea typeface="Calibri" panose="020F0502020204030204" pitchFamily="34" charset="0"/>
              </a:rPr>
              <a:t> siempre procura asignar viviendas y población al </a:t>
            </a:r>
            <a:r>
              <a:rPr lang="es-ES" b="1" dirty="0">
                <a:effectLst/>
                <a:latin typeface="Calibri" panose="020F0502020204030204" pitchFamily="34" charset="0"/>
                <a:ea typeface="Calibri" panose="020F0502020204030204" pitchFamily="34" charset="0"/>
              </a:rPr>
              <a:t>receptor (fachada) más expuesto </a:t>
            </a:r>
            <a:r>
              <a:rPr lang="es-ES" b="1" u="sng" dirty="0">
                <a:effectLst/>
                <a:latin typeface="Calibri" panose="020F0502020204030204" pitchFamily="34" charset="0"/>
                <a:ea typeface="Calibri" panose="020F0502020204030204" pitchFamily="34" charset="0"/>
              </a:rPr>
              <a:t>de la vivienda</a:t>
            </a:r>
            <a:r>
              <a:rPr lang="es-ES" dirty="0">
                <a:effectLst/>
                <a:latin typeface="Calibri" panose="020F0502020204030204" pitchFamily="34" charset="0"/>
                <a:ea typeface="Calibri" panose="020F0502020204030204" pitchFamily="34" charset="0"/>
              </a:rPr>
              <a:t>.</a:t>
            </a:r>
          </a:p>
          <a:p>
            <a:r>
              <a:rPr lang="es-ES" dirty="0">
                <a:effectLst/>
                <a:latin typeface="Calibri" panose="020F0502020204030204" pitchFamily="34" charset="0"/>
                <a:ea typeface="Calibri" panose="020F0502020204030204" pitchFamily="34" charset="0"/>
              </a:rPr>
              <a:t> </a:t>
            </a:r>
          </a:p>
          <a:p>
            <a:r>
              <a:rPr lang="es-ES" dirty="0">
                <a:effectLst/>
                <a:latin typeface="Calibri" panose="020F0502020204030204" pitchFamily="34" charset="0"/>
                <a:ea typeface="Calibri" panose="020F0502020204030204" pitchFamily="34" charset="0"/>
              </a:rPr>
              <a:t>El apartado 2.8 del Anexo II del Real Decreto 1513/2005, contempla </a:t>
            </a:r>
            <a:r>
              <a:rPr lang="es-ES" u="sng" dirty="0">
                <a:effectLst/>
                <a:latin typeface="Calibri" panose="020F0502020204030204" pitchFamily="34" charset="0"/>
                <a:ea typeface="Calibri" panose="020F0502020204030204" pitchFamily="34" charset="0"/>
              </a:rPr>
              <a:t>dos situaciones</a:t>
            </a:r>
            <a:r>
              <a:rPr lang="es-ES" dirty="0">
                <a:effectLst/>
                <a:latin typeface="Calibri" panose="020F0502020204030204" pitchFamily="34" charset="0"/>
                <a:ea typeface="Calibri" panose="020F0502020204030204" pitchFamily="34" charset="0"/>
              </a:rPr>
              <a:t>:</a:t>
            </a:r>
          </a:p>
          <a:p>
            <a:pPr marL="342900" lvl="0" indent="-342900">
              <a:buFont typeface="Calibri" panose="020F0502020204030204" pitchFamily="34" charset="0"/>
              <a:buChar char="-"/>
            </a:pPr>
            <a:r>
              <a:rPr lang="es-ES" b="1" dirty="0">
                <a:effectLst/>
                <a:latin typeface="Calibri" panose="020F0502020204030204" pitchFamily="34" charset="0"/>
                <a:ea typeface="Times New Roman" panose="02020603050405020304" pitchFamily="18" charset="0"/>
              </a:rPr>
              <a:t>Situación 1:</a:t>
            </a:r>
            <a:r>
              <a:rPr lang="es-ES" dirty="0">
                <a:effectLst/>
                <a:latin typeface="Calibri" panose="020F0502020204030204" pitchFamily="34" charset="0"/>
                <a:ea typeface="Times New Roman" panose="02020603050405020304" pitchFamily="18" charset="0"/>
              </a:rPr>
              <a:t> Cuando se dispone de información sobre la ubicación de las viviendas en la planta de los edificios, dichas viviendas y sus habitantes se asignan al punto del receptor situado en la fachada más expuesta de la vivienda en cuestión.</a:t>
            </a:r>
          </a:p>
          <a:p>
            <a:pPr marL="342900" lvl="0" indent="-342900">
              <a:buFont typeface="Calibri" panose="020F0502020204030204" pitchFamily="34" charset="0"/>
              <a:buChar char="-"/>
            </a:pPr>
            <a:endParaRPr lang="es-ES" dirty="0">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es-ES" b="1" dirty="0">
                <a:effectLst/>
                <a:latin typeface="Calibri" panose="020F0502020204030204" pitchFamily="34" charset="0"/>
                <a:ea typeface="Times New Roman" panose="02020603050405020304" pitchFamily="18" charset="0"/>
              </a:rPr>
              <a:t>Situación 2:</a:t>
            </a:r>
            <a:r>
              <a:rPr lang="es-ES" dirty="0">
                <a:effectLst/>
                <a:latin typeface="Calibri" panose="020F0502020204030204" pitchFamily="34" charset="0"/>
                <a:ea typeface="Times New Roman" panose="02020603050405020304" pitchFamily="18" charset="0"/>
              </a:rPr>
              <a:t> No se dispone de esa información, dos posibilidades:</a:t>
            </a:r>
            <a:endParaRPr lang="es-ES" dirty="0">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es-ES" b="1" dirty="0">
                <a:effectLst/>
                <a:latin typeface="Calibri" panose="020F0502020204030204" pitchFamily="34" charset="0"/>
                <a:ea typeface="Times New Roman" panose="02020603050405020304" pitchFamily="18" charset="0"/>
              </a:rPr>
              <a:t>2.a)</a:t>
            </a:r>
            <a:r>
              <a:rPr lang="es-ES" dirty="0">
                <a:effectLst/>
                <a:latin typeface="Calibri" panose="020F0502020204030204" pitchFamily="34" charset="0"/>
                <a:ea typeface="Times New Roman" panose="02020603050405020304" pitchFamily="18" charset="0"/>
              </a:rPr>
              <a:t> La información disponible muestra que las viviendas están dispuestas dentro de un edificio de apartamentos de forma que solo tienen una fachada expuesta al ruido.</a:t>
            </a:r>
            <a:endParaRPr lang="es-ES" dirty="0">
              <a:effectLst/>
              <a:latin typeface="Calibri" panose="020F0502020204030204" pitchFamily="34" charset="0"/>
              <a:ea typeface="Calibri" panose="020F0502020204030204" pitchFamily="34" charset="0"/>
            </a:endParaRPr>
          </a:p>
          <a:p>
            <a:pPr marL="1143000" lvl="2" indent="-228600">
              <a:buFont typeface="Wingdings" panose="05000000000000000000" pitchFamily="2" charset="2"/>
              <a:buChar char=""/>
            </a:pPr>
            <a:r>
              <a:rPr lang="es-ES" dirty="0">
                <a:effectLst/>
                <a:latin typeface="Calibri" panose="020F0502020204030204" pitchFamily="34" charset="0"/>
                <a:ea typeface="Times New Roman" panose="02020603050405020304" pitchFamily="18" charset="0"/>
              </a:rPr>
              <a:t>Se reparten las viviendas población en receptores dispuestos por alguno de los dos sistemas propuestos en CNOSSOS_EU (Figuras 2.8.a y 2.8.b) del citado anexo.</a:t>
            </a:r>
          </a:p>
          <a:p>
            <a:pPr marL="1143000" lvl="2" indent="-228600">
              <a:buFont typeface="Wingdings" panose="05000000000000000000" pitchFamily="2" charset="2"/>
              <a:buChar char=""/>
            </a:pPr>
            <a:endParaRPr lang="es-ES" dirty="0">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es-ES" b="1" dirty="0">
                <a:effectLst/>
                <a:latin typeface="Calibri" panose="020F0502020204030204" pitchFamily="34" charset="0"/>
                <a:ea typeface="Times New Roman" panose="02020603050405020304" pitchFamily="18" charset="0"/>
              </a:rPr>
              <a:t>2.b)</a:t>
            </a:r>
            <a:r>
              <a:rPr lang="es-ES" dirty="0">
                <a:effectLst/>
                <a:latin typeface="Calibri" panose="020F0502020204030204" pitchFamily="34" charset="0"/>
                <a:ea typeface="Times New Roman" panose="02020603050405020304" pitchFamily="18" charset="0"/>
              </a:rPr>
              <a:t> La información disponible muestra que las viviendas están dispuestas dentro de un edificio de apartamentos de forma que tienen varias fachadas expuestas al ruido, o se desconoce cuántas fachadas de las viviendas están expuestas al ruido</a:t>
            </a:r>
          </a:p>
          <a:p>
            <a:pPr marL="742950" lvl="1" indent="-285750">
              <a:buFont typeface="Courier New" panose="02070309020205020404" pitchFamily="49" charset="0"/>
              <a:buChar char="o"/>
            </a:pPr>
            <a:endParaRPr lang="es-ES" dirty="0">
              <a:effectLst/>
              <a:latin typeface="Calibri" panose="020F0502020204030204" pitchFamily="34" charset="0"/>
              <a:ea typeface="Calibri" panose="020F0502020204030204" pitchFamily="34" charset="0"/>
            </a:endParaRPr>
          </a:p>
          <a:p>
            <a:r>
              <a:rPr lang="es-ES" dirty="0">
                <a:effectLst/>
                <a:latin typeface="Calibri" panose="020F0502020204030204" pitchFamily="34" charset="0"/>
                <a:ea typeface="Times New Roman" panose="02020603050405020304" pitchFamily="18" charset="0"/>
              </a:rPr>
              <a:t>Para cada edificio, el conjunto de localizaciones de receptores asociado debe dividirse en una mitad superior y una mitad inferior en función de la mediana  de los niveles de evaluación calculados para cada edificio</a:t>
            </a:r>
            <a:endParaRPr lang="es-ES" sz="3200"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nvGrpSpPr>
          <p:cNvPr id="9" name="Grupo 8">
            <a:extLst>
              <a:ext uri="{FF2B5EF4-FFF2-40B4-BE49-F238E27FC236}">
                <a16:creationId xmlns:a16="http://schemas.microsoft.com/office/drawing/2014/main" id="{C6D8FDAE-D53C-2419-EFFE-217BCB99CE5A}"/>
              </a:ext>
            </a:extLst>
          </p:cNvPr>
          <p:cNvGrpSpPr/>
          <p:nvPr/>
        </p:nvGrpSpPr>
        <p:grpSpPr>
          <a:xfrm>
            <a:off x="0" y="0"/>
            <a:ext cx="12192000" cy="764540"/>
            <a:chOff x="0" y="0"/>
            <a:chExt cx="12192000" cy="764540"/>
          </a:xfrm>
        </p:grpSpPr>
        <p:sp>
          <p:nvSpPr>
            <p:cNvPr id="10" name="Rectángulo 9">
              <a:extLst>
                <a:ext uri="{FF2B5EF4-FFF2-40B4-BE49-F238E27FC236}">
                  <a16:creationId xmlns:a16="http://schemas.microsoft.com/office/drawing/2014/main" id="{E35927DB-9095-840B-3CE5-C5328238D5D3}"/>
                </a:ext>
              </a:extLst>
            </p:cNvPr>
            <p:cNvSpPr/>
            <p:nvPr/>
          </p:nvSpPr>
          <p:spPr>
            <a:xfrm>
              <a:off x="5306765" y="0"/>
              <a:ext cx="6885235" cy="7645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l"/>
              <a:endParaRPr lang="es-ES" dirty="0"/>
            </a:p>
          </p:txBody>
        </p:sp>
        <p:sp>
          <p:nvSpPr>
            <p:cNvPr id="11" name="CuadroTexto 10">
              <a:extLst>
                <a:ext uri="{FF2B5EF4-FFF2-40B4-BE49-F238E27FC236}">
                  <a16:creationId xmlns:a16="http://schemas.microsoft.com/office/drawing/2014/main" id="{0E3B7710-5E44-871A-490E-C1AD341D8839}"/>
                </a:ext>
              </a:extLst>
            </p:cNvPr>
            <p:cNvSpPr txBox="1"/>
            <p:nvPr/>
          </p:nvSpPr>
          <p:spPr>
            <a:xfrm>
              <a:off x="5306765" y="59104"/>
              <a:ext cx="6625982" cy="646331"/>
            </a:xfrm>
            <a:prstGeom prst="rect">
              <a:avLst/>
            </a:prstGeom>
            <a:noFill/>
          </p:spPr>
          <p:txBody>
            <a:bodyPr wrap="square">
              <a:spAutoFit/>
            </a:bodyPr>
            <a:lstStyle/>
            <a:p>
              <a:r>
                <a:rPr lang="es-ES" sz="1800" b="1" cap="all" dirty="0">
                  <a:solidFill>
                    <a:schemeClr val="bg1"/>
                  </a:solidFill>
                </a:rPr>
                <a:t>Jornada ruido AMBIENTAL miterd-cedex – 8 de julio de 2022</a:t>
              </a:r>
            </a:p>
            <a:p>
              <a:r>
                <a:rPr lang="es-ES" sz="1800" b="1" cap="all" dirty="0">
                  <a:solidFill>
                    <a:schemeClr val="bg1"/>
                  </a:solidFill>
                </a:rPr>
                <a:t>- GUÍA BÁSICA CNOSSOS MITERD-CEDEX</a:t>
              </a:r>
            </a:p>
          </p:txBody>
        </p:sp>
        <p:pic>
          <p:nvPicPr>
            <p:cNvPr id="12" name="Imagen 11">
              <a:extLst>
                <a:ext uri="{FF2B5EF4-FFF2-40B4-BE49-F238E27FC236}">
                  <a16:creationId xmlns:a16="http://schemas.microsoft.com/office/drawing/2014/main" id="{C179A51D-FB77-52E1-3F6C-82B2789945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5306765" cy="764540"/>
            </a:xfrm>
            <a:prstGeom prst="rect">
              <a:avLst/>
            </a:prstGeom>
            <a:ln>
              <a:solidFill>
                <a:srgbClr val="002060"/>
              </a:solidFill>
            </a:ln>
          </p:spPr>
        </p:pic>
      </p:grpSp>
    </p:spTree>
    <p:extLst>
      <p:ext uri="{BB962C8B-B14F-4D97-AF65-F5344CB8AC3E}">
        <p14:creationId xmlns:p14="http://schemas.microsoft.com/office/powerpoint/2010/main" val="913876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CuadroTexto 54">
            <a:extLst>
              <a:ext uri="{FF2B5EF4-FFF2-40B4-BE49-F238E27FC236}">
                <a16:creationId xmlns:a16="http://schemas.microsoft.com/office/drawing/2014/main" id="{27DE6FCB-6695-1479-AB27-BACBFD32F625}"/>
              </a:ext>
            </a:extLst>
          </p:cNvPr>
          <p:cNvSpPr txBox="1"/>
          <p:nvPr/>
        </p:nvSpPr>
        <p:spPr>
          <a:xfrm>
            <a:off x="415631" y="799003"/>
            <a:ext cx="10517385" cy="923330"/>
          </a:xfrm>
          <a:prstGeom prst="rect">
            <a:avLst/>
          </a:prstGeom>
          <a:noFill/>
        </p:spPr>
        <p:txBody>
          <a:bodyPr wrap="square">
            <a:spAutoFit/>
          </a:bodyPr>
          <a:lstStyle/>
          <a:p>
            <a:r>
              <a:rPr lang="es-ES" b="1" dirty="0">
                <a:solidFill>
                  <a:srgbClr val="000000"/>
                </a:solidFill>
                <a:latin typeface="verdana" panose="020B0604030504040204" pitchFamily="34" charset="0"/>
              </a:rPr>
              <a:t>Situación</a:t>
            </a:r>
            <a:r>
              <a:rPr lang="es-ES" b="1" i="0" dirty="0">
                <a:solidFill>
                  <a:srgbClr val="000000"/>
                </a:solidFill>
                <a:effectLst/>
                <a:latin typeface="verdana" panose="020B0604030504040204" pitchFamily="34" charset="0"/>
              </a:rPr>
              <a:t> 1: </a:t>
            </a:r>
            <a:r>
              <a:rPr lang="es-ES" b="0" i="0" dirty="0">
                <a:solidFill>
                  <a:srgbClr val="000000"/>
                </a:solidFill>
                <a:effectLst/>
                <a:latin typeface="verdana" panose="020B0604030504040204" pitchFamily="34" charset="0"/>
              </a:rPr>
              <a:t>Cuando se dispone de información sobre la ubicación de las viviendas en la planta de los edificios, dichas viviendas y sus habitantes se asignan al punto del receptor situado en la fachada más expuesta de la vivienda en cuestión</a:t>
            </a:r>
            <a:endParaRPr lang="es-ES" dirty="0"/>
          </a:p>
        </p:txBody>
      </p:sp>
      <p:pic>
        <p:nvPicPr>
          <p:cNvPr id="56" name="Picture 2" descr="Edificio Caracol | estudio Herreros">
            <a:extLst>
              <a:ext uri="{FF2B5EF4-FFF2-40B4-BE49-F238E27FC236}">
                <a16:creationId xmlns:a16="http://schemas.microsoft.com/office/drawing/2014/main" id="{AD0BDBD6-8F4D-0D44-5B94-61768C9B59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080" t="22857" r="16567" b="28707"/>
          <a:stretch/>
        </p:blipFill>
        <p:spPr bwMode="auto">
          <a:xfrm>
            <a:off x="2637922" y="2201491"/>
            <a:ext cx="6438123" cy="3321699"/>
          </a:xfrm>
          <a:prstGeom prst="rect">
            <a:avLst/>
          </a:prstGeom>
          <a:noFill/>
          <a:extLst>
            <a:ext uri="{909E8E84-426E-40DD-AFC4-6F175D3DCCD1}">
              <a14:hiddenFill xmlns:a14="http://schemas.microsoft.com/office/drawing/2010/main">
                <a:solidFill>
                  <a:srgbClr val="FFFFFF"/>
                </a:solidFill>
              </a14:hiddenFill>
            </a:ext>
          </a:extLst>
        </p:spPr>
      </p:pic>
      <p:sp>
        <p:nvSpPr>
          <p:cNvPr id="57" name="Rectángulo 56">
            <a:extLst>
              <a:ext uri="{FF2B5EF4-FFF2-40B4-BE49-F238E27FC236}">
                <a16:creationId xmlns:a16="http://schemas.microsoft.com/office/drawing/2014/main" id="{0AAED9E4-EACF-1287-56CF-E4565CEF90EF}"/>
              </a:ext>
            </a:extLst>
          </p:cNvPr>
          <p:cNvSpPr/>
          <p:nvPr/>
        </p:nvSpPr>
        <p:spPr>
          <a:xfrm>
            <a:off x="2637922" y="2201491"/>
            <a:ext cx="1194319" cy="16421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8" name="Rectángulo 57">
            <a:extLst>
              <a:ext uri="{FF2B5EF4-FFF2-40B4-BE49-F238E27FC236}">
                <a16:creationId xmlns:a16="http://schemas.microsoft.com/office/drawing/2014/main" id="{9D9F02DC-DD23-1892-9CDC-5A0C9F188749}"/>
              </a:ext>
            </a:extLst>
          </p:cNvPr>
          <p:cNvSpPr/>
          <p:nvPr/>
        </p:nvSpPr>
        <p:spPr>
          <a:xfrm>
            <a:off x="2637921" y="3843708"/>
            <a:ext cx="1194319" cy="16421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9" name="Rectángulo 58">
            <a:extLst>
              <a:ext uri="{FF2B5EF4-FFF2-40B4-BE49-F238E27FC236}">
                <a16:creationId xmlns:a16="http://schemas.microsoft.com/office/drawing/2014/main" id="{E956A0FE-4393-8BD2-8A5A-4E373F84CADD}"/>
              </a:ext>
            </a:extLst>
          </p:cNvPr>
          <p:cNvSpPr/>
          <p:nvPr/>
        </p:nvSpPr>
        <p:spPr>
          <a:xfrm>
            <a:off x="7881727" y="2201491"/>
            <a:ext cx="1194319" cy="16421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0" name="Rectángulo 59">
            <a:extLst>
              <a:ext uri="{FF2B5EF4-FFF2-40B4-BE49-F238E27FC236}">
                <a16:creationId xmlns:a16="http://schemas.microsoft.com/office/drawing/2014/main" id="{F013D134-AB34-5A4C-882F-32418F2C4DC5}"/>
              </a:ext>
            </a:extLst>
          </p:cNvPr>
          <p:cNvSpPr/>
          <p:nvPr/>
        </p:nvSpPr>
        <p:spPr>
          <a:xfrm>
            <a:off x="7881726" y="3843708"/>
            <a:ext cx="1194319" cy="16421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1" name="Rectángulo 60">
            <a:extLst>
              <a:ext uri="{FF2B5EF4-FFF2-40B4-BE49-F238E27FC236}">
                <a16:creationId xmlns:a16="http://schemas.microsoft.com/office/drawing/2014/main" id="{1281FDFE-CBB6-CC60-B657-977446358BE2}"/>
              </a:ext>
            </a:extLst>
          </p:cNvPr>
          <p:cNvSpPr/>
          <p:nvPr/>
        </p:nvSpPr>
        <p:spPr>
          <a:xfrm>
            <a:off x="3832240" y="2201463"/>
            <a:ext cx="1029535" cy="11505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2" name="Rectángulo 61">
            <a:extLst>
              <a:ext uri="{FF2B5EF4-FFF2-40B4-BE49-F238E27FC236}">
                <a16:creationId xmlns:a16="http://schemas.microsoft.com/office/drawing/2014/main" id="{451596B6-C20D-677D-E035-33FC22C98B55}"/>
              </a:ext>
            </a:extLst>
          </p:cNvPr>
          <p:cNvSpPr/>
          <p:nvPr/>
        </p:nvSpPr>
        <p:spPr>
          <a:xfrm>
            <a:off x="4850390" y="2201462"/>
            <a:ext cx="1029535" cy="11505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3" name="Rectángulo 62">
            <a:extLst>
              <a:ext uri="{FF2B5EF4-FFF2-40B4-BE49-F238E27FC236}">
                <a16:creationId xmlns:a16="http://schemas.microsoft.com/office/drawing/2014/main" id="{A0BE920A-C0CD-47E7-42CA-A409C964EE72}"/>
              </a:ext>
            </a:extLst>
          </p:cNvPr>
          <p:cNvSpPr/>
          <p:nvPr/>
        </p:nvSpPr>
        <p:spPr>
          <a:xfrm>
            <a:off x="5865458" y="2201461"/>
            <a:ext cx="1029535" cy="11505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4" name="Rectángulo 63">
            <a:extLst>
              <a:ext uri="{FF2B5EF4-FFF2-40B4-BE49-F238E27FC236}">
                <a16:creationId xmlns:a16="http://schemas.microsoft.com/office/drawing/2014/main" id="{369DFC7C-0F0D-538A-45EA-9250450D88DD}"/>
              </a:ext>
            </a:extLst>
          </p:cNvPr>
          <p:cNvSpPr/>
          <p:nvPr/>
        </p:nvSpPr>
        <p:spPr>
          <a:xfrm>
            <a:off x="6873593" y="2201461"/>
            <a:ext cx="1029535" cy="11505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5" name="Rectángulo 64">
            <a:extLst>
              <a:ext uri="{FF2B5EF4-FFF2-40B4-BE49-F238E27FC236}">
                <a16:creationId xmlns:a16="http://schemas.microsoft.com/office/drawing/2014/main" id="{5112A8DA-65A2-296E-8A3A-A1CAAD9DDB0C}"/>
              </a:ext>
            </a:extLst>
          </p:cNvPr>
          <p:cNvSpPr/>
          <p:nvPr/>
        </p:nvSpPr>
        <p:spPr>
          <a:xfrm>
            <a:off x="3823893" y="4335410"/>
            <a:ext cx="1029535" cy="11505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6" name="Rectángulo 65">
            <a:extLst>
              <a:ext uri="{FF2B5EF4-FFF2-40B4-BE49-F238E27FC236}">
                <a16:creationId xmlns:a16="http://schemas.microsoft.com/office/drawing/2014/main" id="{84010A84-C5C7-FD33-646C-9E15417868D6}"/>
              </a:ext>
            </a:extLst>
          </p:cNvPr>
          <p:cNvSpPr/>
          <p:nvPr/>
        </p:nvSpPr>
        <p:spPr>
          <a:xfrm>
            <a:off x="4842043" y="4335409"/>
            <a:ext cx="1029535" cy="11505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7" name="Rectángulo 66">
            <a:extLst>
              <a:ext uri="{FF2B5EF4-FFF2-40B4-BE49-F238E27FC236}">
                <a16:creationId xmlns:a16="http://schemas.microsoft.com/office/drawing/2014/main" id="{5E9A39C5-7B76-EF4F-CB92-FBB7DCF16B07}"/>
              </a:ext>
            </a:extLst>
          </p:cNvPr>
          <p:cNvSpPr/>
          <p:nvPr/>
        </p:nvSpPr>
        <p:spPr>
          <a:xfrm>
            <a:off x="5857111" y="4335408"/>
            <a:ext cx="1029535" cy="11505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8" name="Rectángulo 67">
            <a:extLst>
              <a:ext uri="{FF2B5EF4-FFF2-40B4-BE49-F238E27FC236}">
                <a16:creationId xmlns:a16="http://schemas.microsoft.com/office/drawing/2014/main" id="{CB4795C0-A6D6-1DD8-5ECE-2F12755E86CF}"/>
              </a:ext>
            </a:extLst>
          </p:cNvPr>
          <p:cNvSpPr/>
          <p:nvPr/>
        </p:nvSpPr>
        <p:spPr>
          <a:xfrm>
            <a:off x="6865246" y="4335408"/>
            <a:ext cx="1029535" cy="11505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9" name="Heptágono 68">
            <a:extLst>
              <a:ext uri="{FF2B5EF4-FFF2-40B4-BE49-F238E27FC236}">
                <a16:creationId xmlns:a16="http://schemas.microsoft.com/office/drawing/2014/main" id="{7CD8F1E5-009D-7AE6-454D-7A18C60B24EB}"/>
              </a:ext>
            </a:extLst>
          </p:cNvPr>
          <p:cNvSpPr/>
          <p:nvPr/>
        </p:nvSpPr>
        <p:spPr>
          <a:xfrm>
            <a:off x="3033143" y="1738911"/>
            <a:ext cx="423300" cy="394282"/>
          </a:xfrm>
          <a:prstGeom prst="heptagon">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 dirty="0"/>
              <a:t>R</a:t>
            </a:r>
          </a:p>
        </p:txBody>
      </p:sp>
      <p:sp>
        <p:nvSpPr>
          <p:cNvPr id="70" name="Heptágono 69">
            <a:extLst>
              <a:ext uri="{FF2B5EF4-FFF2-40B4-BE49-F238E27FC236}">
                <a16:creationId xmlns:a16="http://schemas.microsoft.com/office/drawing/2014/main" id="{B29323EA-A008-0EC9-E019-6539E48C6F72}"/>
              </a:ext>
            </a:extLst>
          </p:cNvPr>
          <p:cNvSpPr/>
          <p:nvPr/>
        </p:nvSpPr>
        <p:spPr>
          <a:xfrm>
            <a:off x="7220222" y="5565096"/>
            <a:ext cx="423300" cy="394282"/>
          </a:xfrm>
          <a:prstGeom prst="heptag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S" dirty="0"/>
              <a:t>R</a:t>
            </a:r>
          </a:p>
        </p:txBody>
      </p:sp>
      <p:sp>
        <p:nvSpPr>
          <p:cNvPr id="71" name="Heptágono 70">
            <a:extLst>
              <a:ext uri="{FF2B5EF4-FFF2-40B4-BE49-F238E27FC236}">
                <a16:creationId xmlns:a16="http://schemas.microsoft.com/office/drawing/2014/main" id="{66B255D4-EF78-2158-2C43-F62BB88306F2}"/>
              </a:ext>
            </a:extLst>
          </p:cNvPr>
          <p:cNvSpPr/>
          <p:nvPr/>
        </p:nvSpPr>
        <p:spPr>
          <a:xfrm>
            <a:off x="6248556" y="5565096"/>
            <a:ext cx="423300" cy="394282"/>
          </a:xfrm>
          <a:prstGeom prst="heptag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S" dirty="0"/>
              <a:t>R</a:t>
            </a:r>
          </a:p>
        </p:txBody>
      </p:sp>
      <p:sp>
        <p:nvSpPr>
          <p:cNvPr id="72" name="Heptágono 71">
            <a:extLst>
              <a:ext uri="{FF2B5EF4-FFF2-40B4-BE49-F238E27FC236}">
                <a16:creationId xmlns:a16="http://schemas.microsoft.com/office/drawing/2014/main" id="{10862FEE-0309-89C2-2615-33BBCE0DDFF1}"/>
              </a:ext>
            </a:extLst>
          </p:cNvPr>
          <p:cNvSpPr/>
          <p:nvPr/>
        </p:nvSpPr>
        <p:spPr>
          <a:xfrm>
            <a:off x="5230406" y="5565096"/>
            <a:ext cx="423300" cy="394282"/>
          </a:xfrm>
          <a:prstGeom prst="heptag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S" dirty="0"/>
              <a:t>R</a:t>
            </a:r>
          </a:p>
        </p:txBody>
      </p:sp>
      <p:sp>
        <p:nvSpPr>
          <p:cNvPr id="73" name="Heptágono 72">
            <a:extLst>
              <a:ext uri="{FF2B5EF4-FFF2-40B4-BE49-F238E27FC236}">
                <a16:creationId xmlns:a16="http://schemas.microsoft.com/office/drawing/2014/main" id="{39DD7E3C-46F5-C0A4-9296-218D14676376}"/>
              </a:ext>
            </a:extLst>
          </p:cNvPr>
          <p:cNvSpPr/>
          <p:nvPr/>
        </p:nvSpPr>
        <p:spPr>
          <a:xfrm>
            <a:off x="4212256" y="5565096"/>
            <a:ext cx="423300" cy="394282"/>
          </a:xfrm>
          <a:prstGeom prst="heptag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S" dirty="0"/>
              <a:t>R</a:t>
            </a:r>
          </a:p>
        </p:txBody>
      </p:sp>
      <p:sp>
        <p:nvSpPr>
          <p:cNvPr id="74" name="Heptágono 73">
            <a:extLst>
              <a:ext uri="{FF2B5EF4-FFF2-40B4-BE49-F238E27FC236}">
                <a16:creationId xmlns:a16="http://schemas.microsoft.com/office/drawing/2014/main" id="{7E6804C1-15E2-7B50-3FB0-D1BF4A624471}"/>
              </a:ext>
            </a:extLst>
          </p:cNvPr>
          <p:cNvSpPr/>
          <p:nvPr/>
        </p:nvSpPr>
        <p:spPr>
          <a:xfrm>
            <a:off x="2960270" y="5591488"/>
            <a:ext cx="423300" cy="394282"/>
          </a:xfrm>
          <a:prstGeom prst="heptag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S" dirty="0"/>
              <a:t>R</a:t>
            </a:r>
          </a:p>
        </p:txBody>
      </p:sp>
      <p:sp>
        <p:nvSpPr>
          <p:cNvPr id="75" name="Heptágono 74">
            <a:extLst>
              <a:ext uri="{FF2B5EF4-FFF2-40B4-BE49-F238E27FC236}">
                <a16:creationId xmlns:a16="http://schemas.microsoft.com/office/drawing/2014/main" id="{91F3B636-D08C-AC30-D161-DFA4B81B6B10}"/>
              </a:ext>
            </a:extLst>
          </p:cNvPr>
          <p:cNvSpPr/>
          <p:nvPr/>
        </p:nvSpPr>
        <p:spPr>
          <a:xfrm>
            <a:off x="8275668" y="5555127"/>
            <a:ext cx="423300" cy="394282"/>
          </a:xfrm>
          <a:prstGeom prst="heptag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S" dirty="0"/>
              <a:t>R</a:t>
            </a:r>
          </a:p>
        </p:txBody>
      </p:sp>
      <p:sp>
        <p:nvSpPr>
          <p:cNvPr id="76" name="CuadroTexto 75">
            <a:extLst>
              <a:ext uri="{FF2B5EF4-FFF2-40B4-BE49-F238E27FC236}">
                <a16:creationId xmlns:a16="http://schemas.microsoft.com/office/drawing/2014/main" id="{F00EE34A-FD01-EA75-D4FE-2292F4C5F16E}"/>
              </a:ext>
            </a:extLst>
          </p:cNvPr>
          <p:cNvSpPr txBox="1"/>
          <p:nvPr/>
        </p:nvSpPr>
        <p:spPr>
          <a:xfrm>
            <a:off x="3034403" y="2837934"/>
            <a:ext cx="474924"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ES" dirty="0"/>
              <a:t>V1</a:t>
            </a:r>
          </a:p>
        </p:txBody>
      </p:sp>
      <p:sp>
        <p:nvSpPr>
          <p:cNvPr id="77" name="CuadroTexto 76">
            <a:extLst>
              <a:ext uri="{FF2B5EF4-FFF2-40B4-BE49-F238E27FC236}">
                <a16:creationId xmlns:a16="http://schemas.microsoft.com/office/drawing/2014/main" id="{F3EF80F6-7BD3-53CD-A22B-A09B993B0816}"/>
              </a:ext>
            </a:extLst>
          </p:cNvPr>
          <p:cNvSpPr txBox="1"/>
          <p:nvPr/>
        </p:nvSpPr>
        <p:spPr>
          <a:xfrm>
            <a:off x="7162734" y="4791075"/>
            <a:ext cx="474924"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ES" dirty="0"/>
              <a:t>V8</a:t>
            </a:r>
          </a:p>
        </p:txBody>
      </p:sp>
      <p:sp>
        <p:nvSpPr>
          <p:cNvPr id="78" name="CuadroTexto 77">
            <a:extLst>
              <a:ext uri="{FF2B5EF4-FFF2-40B4-BE49-F238E27FC236}">
                <a16:creationId xmlns:a16="http://schemas.microsoft.com/office/drawing/2014/main" id="{44BD5C99-7EC3-9440-CD16-FF6279DB1399}"/>
              </a:ext>
            </a:extLst>
          </p:cNvPr>
          <p:cNvSpPr txBox="1"/>
          <p:nvPr/>
        </p:nvSpPr>
        <p:spPr>
          <a:xfrm>
            <a:off x="6160904" y="4791075"/>
            <a:ext cx="474924"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ES" dirty="0"/>
              <a:t>V8</a:t>
            </a:r>
          </a:p>
        </p:txBody>
      </p:sp>
      <p:sp>
        <p:nvSpPr>
          <p:cNvPr id="79" name="CuadroTexto 78">
            <a:extLst>
              <a:ext uri="{FF2B5EF4-FFF2-40B4-BE49-F238E27FC236}">
                <a16:creationId xmlns:a16="http://schemas.microsoft.com/office/drawing/2014/main" id="{E05FF9F5-4147-06AC-2D5F-C47C7CA01878}"/>
              </a:ext>
            </a:extLst>
          </p:cNvPr>
          <p:cNvSpPr txBox="1"/>
          <p:nvPr/>
        </p:nvSpPr>
        <p:spPr>
          <a:xfrm>
            <a:off x="5120648" y="4791075"/>
            <a:ext cx="563334"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ES" dirty="0"/>
              <a:t>V10</a:t>
            </a:r>
          </a:p>
        </p:txBody>
      </p:sp>
      <p:sp>
        <p:nvSpPr>
          <p:cNvPr id="80" name="CuadroTexto 79">
            <a:extLst>
              <a:ext uri="{FF2B5EF4-FFF2-40B4-BE49-F238E27FC236}">
                <a16:creationId xmlns:a16="http://schemas.microsoft.com/office/drawing/2014/main" id="{6D446B87-6C6E-1DB0-AF09-25291CE689F2}"/>
              </a:ext>
            </a:extLst>
          </p:cNvPr>
          <p:cNvSpPr txBox="1"/>
          <p:nvPr/>
        </p:nvSpPr>
        <p:spPr>
          <a:xfrm>
            <a:off x="4109544" y="4791075"/>
            <a:ext cx="559369"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ES" dirty="0"/>
              <a:t>V11</a:t>
            </a:r>
          </a:p>
        </p:txBody>
      </p:sp>
      <p:sp>
        <p:nvSpPr>
          <p:cNvPr id="81" name="CuadroTexto 80">
            <a:extLst>
              <a:ext uri="{FF2B5EF4-FFF2-40B4-BE49-F238E27FC236}">
                <a16:creationId xmlns:a16="http://schemas.microsoft.com/office/drawing/2014/main" id="{B56BE4D0-3587-5E13-771D-C881B465EFCE}"/>
              </a:ext>
            </a:extLst>
          </p:cNvPr>
          <p:cNvSpPr txBox="1"/>
          <p:nvPr/>
        </p:nvSpPr>
        <p:spPr>
          <a:xfrm>
            <a:off x="8241423" y="2776720"/>
            <a:ext cx="474924"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ES" dirty="0"/>
              <a:t>V6</a:t>
            </a:r>
          </a:p>
        </p:txBody>
      </p:sp>
      <p:sp>
        <p:nvSpPr>
          <p:cNvPr id="82" name="CuadroTexto 81">
            <a:extLst>
              <a:ext uri="{FF2B5EF4-FFF2-40B4-BE49-F238E27FC236}">
                <a16:creationId xmlns:a16="http://schemas.microsoft.com/office/drawing/2014/main" id="{C4C1B628-926B-16E5-EEA8-6CDBA72EE0C7}"/>
              </a:ext>
            </a:extLst>
          </p:cNvPr>
          <p:cNvSpPr txBox="1"/>
          <p:nvPr/>
        </p:nvSpPr>
        <p:spPr>
          <a:xfrm>
            <a:off x="2981519" y="4434543"/>
            <a:ext cx="474924"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ES" dirty="0"/>
              <a:t>V1</a:t>
            </a:r>
          </a:p>
        </p:txBody>
      </p:sp>
      <p:sp>
        <p:nvSpPr>
          <p:cNvPr id="83" name="CuadroTexto 82">
            <a:extLst>
              <a:ext uri="{FF2B5EF4-FFF2-40B4-BE49-F238E27FC236}">
                <a16:creationId xmlns:a16="http://schemas.microsoft.com/office/drawing/2014/main" id="{DCC56C59-B858-A672-F2E1-143902127D74}"/>
              </a:ext>
            </a:extLst>
          </p:cNvPr>
          <p:cNvSpPr txBox="1"/>
          <p:nvPr/>
        </p:nvSpPr>
        <p:spPr>
          <a:xfrm>
            <a:off x="6149997" y="2663866"/>
            <a:ext cx="474924"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ES" dirty="0"/>
              <a:t>V4</a:t>
            </a:r>
          </a:p>
        </p:txBody>
      </p:sp>
      <p:sp>
        <p:nvSpPr>
          <p:cNvPr id="84" name="CuadroTexto 83">
            <a:extLst>
              <a:ext uri="{FF2B5EF4-FFF2-40B4-BE49-F238E27FC236}">
                <a16:creationId xmlns:a16="http://schemas.microsoft.com/office/drawing/2014/main" id="{6254FC22-19F7-BF8A-AC88-CBFE23C57F17}"/>
              </a:ext>
            </a:extLst>
          </p:cNvPr>
          <p:cNvSpPr txBox="1"/>
          <p:nvPr/>
        </p:nvSpPr>
        <p:spPr>
          <a:xfrm>
            <a:off x="7147431" y="2669230"/>
            <a:ext cx="474924"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ES" dirty="0"/>
              <a:t>V5</a:t>
            </a:r>
          </a:p>
        </p:txBody>
      </p:sp>
      <p:sp>
        <p:nvSpPr>
          <p:cNvPr id="85" name="CuadroTexto 84">
            <a:extLst>
              <a:ext uri="{FF2B5EF4-FFF2-40B4-BE49-F238E27FC236}">
                <a16:creationId xmlns:a16="http://schemas.microsoft.com/office/drawing/2014/main" id="{D313515F-A17C-D39D-955C-7998181B4278}"/>
              </a:ext>
            </a:extLst>
          </p:cNvPr>
          <p:cNvSpPr txBox="1"/>
          <p:nvPr/>
        </p:nvSpPr>
        <p:spPr>
          <a:xfrm>
            <a:off x="8224044" y="4480136"/>
            <a:ext cx="474924"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ES" dirty="0"/>
              <a:t>V7</a:t>
            </a:r>
          </a:p>
        </p:txBody>
      </p:sp>
      <p:sp>
        <p:nvSpPr>
          <p:cNvPr id="86" name="CuadroTexto 85">
            <a:extLst>
              <a:ext uri="{FF2B5EF4-FFF2-40B4-BE49-F238E27FC236}">
                <a16:creationId xmlns:a16="http://schemas.microsoft.com/office/drawing/2014/main" id="{45C47B76-0A4F-7F00-11EC-2E4D073BCD54}"/>
              </a:ext>
            </a:extLst>
          </p:cNvPr>
          <p:cNvSpPr txBox="1"/>
          <p:nvPr/>
        </p:nvSpPr>
        <p:spPr>
          <a:xfrm>
            <a:off x="5119348" y="2674479"/>
            <a:ext cx="474924"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ES" dirty="0"/>
              <a:t>V3</a:t>
            </a:r>
          </a:p>
        </p:txBody>
      </p:sp>
      <p:sp>
        <p:nvSpPr>
          <p:cNvPr id="87" name="CuadroTexto 86">
            <a:extLst>
              <a:ext uri="{FF2B5EF4-FFF2-40B4-BE49-F238E27FC236}">
                <a16:creationId xmlns:a16="http://schemas.microsoft.com/office/drawing/2014/main" id="{CB8DC9EB-B7DF-DD05-10E9-48BCE8D4E036}"/>
              </a:ext>
            </a:extLst>
          </p:cNvPr>
          <p:cNvSpPr txBox="1"/>
          <p:nvPr/>
        </p:nvSpPr>
        <p:spPr>
          <a:xfrm>
            <a:off x="4129642" y="2672255"/>
            <a:ext cx="474924"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ES" dirty="0"/>
              <a:t>V2</a:t>
            </a:r>
          </a:p>
        </p:txBody>
      </p:sp>
      <p:sp>
        <p:nvSpPr>
          <p:cNvPr id="88" name="Heptágono 87">
            <a:extLst>
              <a:ext uri="{FF2B5EF4-FFF2-40B4-BE49-F238E27FC236}">
                <a16:creationId xmlns:a16="http://schemas.microsoft.com/office/drawing/2014/main" id="{B61EA149-34BB-7999-CB11-F2358DE57AF0}"/>
              </a:ext>
            </a:extLst>
          </p:cNvPr>
          <p:cNvSpPr/>
          <p:nvPr/>
        </p:nvSpPr>
        <p:spPr>
          <a:xfrm>
            <a:off x="2065922" y="2856921"/>
            <a:ext cx="423300" cy="394282"/>
          </a:xfrm>
          <a:prstGeom prst="heptag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S" dirty="0"/>
              <a:t>R</a:t>
            </a:r>
          </a:p>
        </p:txBody>
      </p:sp>
      <p:sp>
        <p:nvSpPr>
          <p:cNvPr id="89" name="Heptágono 88">
            <a:extLst>
              <a:ext uri="{FF2B5EF4-FFF2-40B4-BE49-F238E27FC236}">
                <a16:creationId xmlns:a16="http://schemas.microsoft.com/office/drawing/2014/main" id="{A0B7839B-7D88-7A63-AE88-34AFCE54EA28}"/>
              </a:ext>
            </a:extLst>
          </p:cNvPr>
          <p:cNvSpPr/>
          <p:nvPr/>
        </p:nvSpPr>
        <p:spPr>
          <a:xfrm>
            <a:off x="5227726" y="3408582"/>
            <a:ext cx="423300" cy="394282"/>
          </a:xfrm>
          <a:prstGeom prst="heptagon">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 dirty="0"/>
              <a:t>R</a:t>
            </a:r>
          </a:p>
        </p:txBody>
      </p:sp>
      <p:sp>
        <p:nvSpPr>
          <p:cNvPr id="90" name="Heptágono 89">
            <a:extLst>
              <a:ext uri="{FF2B5EF4-FFF2-40B4-BE49-F238E27FC236}">
                <a16:creationId xmlns:a16="http://schemas.microsoft.com/office/drawing/2014/main" id="{366CEF98-94D0-B351-AD72-4B318F0D6C46}"/>
              </a:ext>
            </a:extLst>
          </p:cNvPr>
          <p:cNvSpPr/>
          <p:nvPr/>
        </p:nvSpPr>
        <p:spPr>
          <a:xfrm>
            <a:off x="4209576" y="3408582"/>
            <a:ext cx="423300" cy="394282"/>
          </a:xfrm>
          <a:prstGeom prst="heptagon">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 dirty="0"/>
              <a:t>R</a:t>
            </a:r>
          </a:p>
        </p:txBody>
      </p:sp>
      <p:sp>
        <p:nvSpPr>
          <p:cNvPr id="91" name="Heptágono 90">
            <a:extLst>
              <a:ext uri="{FF2B5EF4-FFF2-40B4-BE49-F238E27FC236}">
                <a16:creationId xmlns:a16="http://schemas.microsoft.com/office/drawing/2014/main" id="{C6B16B36-DE69-B84F-A814-2E5E58300B01}"/>
              </a:ext>
            </a:extLst>
          </p:cNvPr>
          <p:cNvSpPr/>
          <p:nvPr/>
        </p:nvSpPr>
        <p:spPr>
          <a:xfrm>
            <a:off x="7229528" y="3403954"/>
            <a:ext cx="423300" cy="437479"/>
          </a:xfrm>
          <a:prstGeom prst="heptagon">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 dirty="0"/>
              <a:t>R</a:t>
            </a:r>
          </a:p>
        </p:txBody>
      </p:sp>
      <p:sp>
        <p:nvSpPr>
          <p:cNvPr id="92" name="Heptágono 91">
            <a:extLst>
              <a:ext uri="{FF2B5EF4-FFF2-40B4-BE49-F238E27FC236}">
                <a16:creationId xmlns:a16="http://schemas.microsoft.com/office/drawing/2014/main" id="{27481C7C-20DB-B302-0586-996C3AE8F49F}"/>
              </a:ext>
            </a:extLst>
          </p:cNvPr>
          <p:cNvSpPr/>
          <p:nvPr/>
        </p:nvSpPr>
        <p:spPr>
          <a:xfrm>
            <a:off x="6211378" y="3403954"/>
            <a:ext cx="423300" cy="437479"/>
          </a:xfrm>
          <a:prstGeom prst="heptagon">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 dirty="0"/>
              <a:t>R</a:t>
            </a:r>
          </a:p>
        </p:txBody>
      </p:sp>
      <p:sp>
        <p:nvSpPr>
          <p:cNvPr id="93" name="Heptágono 92">
            <a:extLst>
              <a:ext uri="{FF2B5EF4-FFF2-40B4-BE49-F238E27FC236}">
                <a16:creationId xmlns:a16="http://schemas.microsoft.com/office/drawing/2014/main" id="{0D5AAEFC-075C-5F14-1DCE-C7943E06D768}"/>
              </a:ext>
            </a:extLst>
          </p:cNvPr>
          <p:cNvSpPr/>
          <p:nvPr/>
        </p:nvSpPr>
        <p:spPr>
          <a:xfrm>
            <a:off x="5235132" y="3889231"/>
            <a:ext cx="423300" cy="394282"/>
          </a:xfrm>
          <a:prstGeom prst="heptagon">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 dirty="0"/>
              <a:t>R</a:t>
            </a:r>
          </a:p>
        </p:txBody>
      </p:sp>
      <p:sp>
        <p:nvSpPr>
          <p:cNvPr id="94" name="Heptágono 93">
            <a:extLst>
              <a:ext uri="{FF2B5EF4-FFF2-40B4-BE49-F238E27FC236}">
                <a16:creationId xmlns:a16="http://schemas.microsoft.com/office/drawing/2014/main" id="{9F4DCC48-E9C8-79FB-2998-E8BE5547AE5A}"/>
              </a:ext>
            </a:extLst>
          </p:cNvPr>
          <p:cNvSpPr/>
          <p:nvPr/>
        </p:nvSpPr>
        <p:spPr>
          <a:xfrm>
            <a:off x="4216982" y="3889231"/>
            <a:ext cx="423300" cy="394282"/>
          </a:xfrm>
          <a:prstGeom prst="heptagon">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 dirty="0"/>
              <a:t>R</a:t>
            </a:r>
          </a:p>
        </p:txBody>
      </p:sp>
      <p:sp>
        <p:nvSpPr>
          <p:cNvPr id="95" name="Heptágono 94">
            <a:extLst>
              <a:ext uri="{FF2B5EF4-FFF2-40B4-BE49-F238E27FC236}">
                <a16:creationId xmlns:a16="http://schemas.microsoft.com/office/drawing/2014/main" id="{4B0E2012-EC01-5711-A9AD-E15EB1797A0D}"/>
              </a:ext>
            </a:extLst>
          </p:cNvPr>
          <p:cNvSpPr/>
          <p:nvPr/>
        </p:nvSpPr>
        <p:spPr>
          <a:xfrm>
            <a:off x="7236934" y="3884603"/>
            <a:ext cx="423300" cy="437479"/>
          </a:xfrm>
          <a:prstGeom prst="heptagon">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 dirty="0"/>
              <a:t>R</a:t>
            </a:r>
          </a:p>
        </p:txBody>
      </p:sp>
      <p:sp>
        <p:nvSpPr>
          <p:cNvPr id="96" name="Heptágono 95">
            <a:extLst>
              <a:ext uri="{FF2B5EF4-FFF2-40B4-BE49-F238E27FC236}">
                <a16:creationId xmlns:a16="http://schemas.microsoft.com/office/drawing/2014/main" id="{4DC87610-EA98-B7E0-4441-78A0395A7FA8}"/>
              </a:ext>
            </a:extLst>
          </p:cNvPr>
          <p:cNvSpPr/>
          <p:nvPr/>
        </p:nvSpPr>
        <p:spPr>
          <a:xfrm>
            <a:off x="6218784" y="3884603"/>
            <a:ext cx="423300" cy="437479"/>
          </a:xfrm>
          <a:prstGeom prst="heptagon">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 dirty="0"/>
              <a:t>R</a:t>
            </a:r>
          </a:p>
        </p:txBody>
      </p:sp>
      <p:sp>
        <p:nvSpPr>
          <p:cNvPr id="97" name="Forma en L 96">
            <a:extLst>
              <a:ext uri="{FF2B5EF4-FFF2-40B4-BE49-F238E27FC236}">
                <a16:creationId xmlns:a16="http://schemas.microsoft.com/office/drawing/2014/main" id="{B474BDAB-A8C7-E3B0-97E1-8BBB3F699818}"/>
              </a:ext>
            </a:extLst>
          </p:cNvPr>
          <p:cNvSpPr/>
          <p:nvPr/>
        </p:nvSpPr>
        <p:spPr>
          <a:xfrm>
            <a:off x="793800" y="2097502"/>
            <a:ext cx="9714451" cy="4674082"/>
          </a:xfrm>
          <a:prstGeom prst="corner">
            <a:avLst>
              <a:gd name="adj1" fmla="val 13925"/>
              <a:gd name="adj2" fmla="val 20386"/>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dirty="0"/>
          </a:p>
        </p:txBody>
      </p:sp>
      <p:cxnSp>
        <p:nvCxnSpPr>
          <p:cNvPr id="98" name="Conector: angular 97">
            <a:extLst>
              <a:ext uri="{FF2B5EF4-FFF2-40B4-BE49-F238E27FC236}">
                <a16:creationId xmlns:a16="http://schemas.microsoft.com/office/drawing/2014/main" id="{C53D8CC1-A7C2-D677-9C98-CB87481B84EE}"/>
              </a:ext>
            </a:extLst>
          </p:cNvPr>
          <p:cNvCxnSpPr>
            <a:cxnSpLocks/>
            <a:stCxn id="97" idx="3"/>
            <a:endCxn id="97" idx="0"/>
          </p:cNvCxnSpPr>
          <p:nvPr/>
        </p:nvCxnSpPr>
        <p:spPr>
          <a:xfrm rot="16200000" flipH="1">
            <a:off x="3714915" y="-347185"/>
            <a:ext cx="4348649" cy="9238022"/>
          </a:xfrm>
          <a:prstGeom prst="bentConnector4">
            <a:avLst>
              <a:gd name="adj1" fmla="val 100072"/>
              <a:gd name="adj2" fmla="val 96209"/>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9" name="Heptágono 98">
            <a:extLst>
              <a:ext uri="{FF2B5EF4-FFF2-40B4-BE49-F238E27FC236}">
                <a16:creationId xmlns:a16="http://schemas.microsoft.com/office/drawing/2014/main" id="{143CEBD3-8685-FBC6-6FA6-610B73C9AD1B}"/>
              </a:ext>
            </a:extLst>
          </p:cNvPr>
          <p:cNvSpPr/>
          <p:nvPr/>
        </p:nvSpPr>
        <p:spPr>
          <a:xfrm>
            <a:off x="9272744" y="2810148"/>
            <a:ext cx="423300" cy="394282"/>
          </a:xfrm>
          <a:prstGeom prst="heptag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S" dirty="0"/>
              <a:t>R</a:t>
            </a:r>
          </a:p>
        </p:txBody>
      </p:sp>
      <p:sp>
        <p:nvSpPr>
          <p:cNvPr id="100" name="Heptágono 99">
            <a:extLst>
              <a:ext uri="{FF2B5EF4-FFF2-40B4-BE49-F238E27FC236}">
                <a16:creationId xmlns:a16="http://schemas.microsoft.com/office/drawing/2014/main" id="{E82681F0-86AE-96B6-5F62-8C93B5ECF47F}"/>
              </a:ext>
            </a:extLst>
          </p:cNvPr>
          <p:cNvSpPr/>
          <p:nvPr/>
        </p:nvSpPr>
        <p:spPr>
          <a:xfrm>
            <a:off x="2075446" y="4449622"/>
            <a:ext cx="423300" cy="394282"/>
          </a:xfrm>
          <a:prstGeom prst="heptagon">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 dirty="0"/>
              <a:t>R</a:t>
            </a:r>
          </a:p>
        </p:txBody>
      </p:sp>
      <p:sp>
        <p:nvSpPr>
          <p:cNvPr id="101" name="Heptágono 100">
            <a:extLst>
              <a:ext uri="{FF2B5EF4-FFF2-40B4-BE49-F238E27FC236}">
                <a16:creationId xmlns:a16="http://schemas.microsoft.com/office/drawing/2014/main" id="{814B0194-71E7-D59D-16A5-85776B47048D}"/>
              </a:ext>
            </a:extLst>
          </p:cNvPr>
          <p:cNvSpPr/>
          <p:nvPr/>
        </p:nvSpPr>
        <p:spPr>
          <a:xfrm>
            <a:off x="7162734" y="1722333"/>
            <a:ext cx="423300" cy="394282"/>
          </a:xfrm>
          <a:prstGeom prst="heptag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S" dirty="0"/>
              <a:t>R</a:t>
            </a:r>
          </a:p>
        </p:txBody>
      </p:sp>
      <p:sp>
        <p:nvSpPr>
          <p:cNvPr id="102" name="Heptágono 101">
            <a:extLst>
              <a:ext uri="{FF2B5EF4-FFF2-40B4-BE49-F238E27FC236}">
                <a16:creationId xmlns:a16="http://schemas.microsoft.com/office/drawing/2014/main" id="{7A02C8F4-1E6A-5795-D36C-4FF4116DD2BB}"/>
              </a:ext>
            </a:extLst>
          </p:cNvPr>
          <p:cNvSpPr/>
          <p:nvPr/>
        </p:nvSpPr>
        <p:spPr>
          <a:xfrm>
            <a:off x="6191068" y="1722333"/>
            <a:ext cx="423300" cy="394282"/>
          </a:xfrm>
          <a:prstGeom prst="heptag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S" dirty="0"/>
              <a:t>R</a:t>
            </a:r>
          </a:p>
        </p:txBody>
      </p:sp>
      <p:sp>
        <p:nvSpPr>
          <p:cNvPr id="103" name="Heptágono 102">
            <a:extLst>
              <a:ext uri="{FF2B5EF4-FFF2-40B4-BE49-F238E27FC236}">
                <a16:creationId xmlns:a16="http://schemas.microsoft.com/office/drawing/2014/main" id="{B362E765-2615-ACCF-1C98-4DAF45048F67}"/>
              </a:ext>
            </a:extLst>
          </p:cNvPr>
          <p:cNvSpPr/>
          <p:nvPr/>
        </p:nvSpPr>
        <p:spPr>
          <a:xfrm>
            <a:off x="5172918" y="1722333"/>
            <a:ext cx="423300" cy="394282"/>
          </a:xfrm>
          <a:prstGeom prst="heptag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S" dirty="0"/>
              <a:t>R</a:t>
            </a:r>
          </a:p>
        </p:txBody>
      </p:sp>
      <p:sp>
        <p:nvSpPr>
          <p:cNvPr id="104" name="Heptágono 103">
            <a:extLst>
              <a:ext uri="{FF2B5EF4-FFF2-40B4-BE49-F238E27FC236}">
                <a16:creationId xmlns:a16="http://schemas.microsoft.com/office/drawing/2014/main" id="{FE0889F9-CAC5-E8DE-DC28-227A7D44A98D}"/>
              </a:ext>
            </a:extLst>
          </p:cNvPr>
          <p:cNvSpPr/>
          <p:nvPr/>
        </p:nvSpPr>
        <p:spPr>
          <a:xfrm>
            <a:off x="4154768" y="1722333"/>
            <a:ext cx="423300" cy="394282"/>
          </a:xfrm>
          <a:prstGeom prst="heptag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S" dirty="0"/>
              <a:t>R</a:t>
            </a:r>
          </a:p>
        </p:txBody>
      </p:sp>
      <p:sp>
        <p:nvSpPr>
          <p:cNvPr id="105" name="Heptágono 104">
            <a:extLst>
              <a:ext uri="{FF2B5EF4-FFF2-40B4-BE49-F238E27FC236}">
                <a16:creationId xmlns:a16="http://schemas.microsoft.com/office/drawing/2014/main" id="{6A311EAD-6536-97E3-E7AB-B73671C2EFEE}"/>
              </a:ext>
            </a:extLst>
          </p:cNvPr>
          <p:cNvSpPr/>
          <p:nvPr/>
        </p:nvSpPr>
        <p:spPr>
          <a:xfrm>
            <a:off x="9272744" y="4396793"/>
            <a:ext cx="423300" cy="394282"/>
          </a:xfrm>
          <a:prstGeom prst="heptagon">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 dirty="0"/>
              <a:t>R</a:t>
            </a:r>
          </a:p>
        </p:txBody>
      </p:sp>
      <p:sp>
        <p:nvSpPr>
          <p:cNvPr id="106" name="Heptágono 105">
            <a:extLst>
              <a:ext uri="{FF2B5EF4-FFF2-40B4-BE49-F238E27FC236}">
                <a16:creationId xmlns:a16="http://schemas.microsoft.com/office/drawing/2014/main" id="{ACF2A167-41A1-C185-C241-6FC44A12F9F8}"/>
              </a:ext>
            </a:extLst>
          </p:cNvPr>
          <p:cNvSpPr/>
          <p:nvPr/>
        </p:nvSpPr>
        <p:spPr>
          <a:xfrm>
            <a:off x="8267235" y="1722333"/>
            <a:ext cx="423300" cy="394282"/>
          </a:xfrm>
          <a:prstGeom prst="heptagon">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 dirty="0"/>
              <a:t>R</a:t>
            </a:r>
          </a:p>
        </p:txBody>
      </p:sp>
      <p:grpSp>
        <p:nvGrpSpPr>
          <p:cNvPr id="3" name="Grupo 2">
            <a:extLst>
              <a:ext uri="{FF2B5EF4-FFF2-40B4-BE49-F238E27FC236}">
                <a16:creationId xmlns:a16="http://schemas.microsoft.com/office/drawing/2014/main" id="{03E4F368-AE85-3A68-BC84-40D7AC28F1CB}"/>
              </a:ext>
            </a:extLst>
          </p:cNvPr>
          <p:cNvGrpSpPr/>
          <p:nvPr/>
        </p:nvGrpSpPr>
        <p:grpSpPr>
          <a:xfrm>
            <a:off x="10298562" y="4931634"/>
            <a:ext cx="1814151" cy="930133"/>
            <a:chOff x="10266342" y="1722002"/>
            <a:chExt cx="1814151" cy="930133"/>
          </a:xfrm>
        </p:grpSpPr>
        <p:sp>
          <p:nvSpPr>
            <p:cNvPr id="2" name="CuadroTexto 1">
              <a:extLst>
                <a:ext uri="{FF2B5EF4-FFF2-40B4-BE49-F238E27FC236}">
                  <a16:creationId xmlns:a16="http://schemas.microsoft.com/office/drawing/2014/main" id="{0DE04959-2531-F838-0DA9-6298510AA4DA}"/>
                </a:ext>
              </a:extLst>
            </p:cNvPr>
            <p:cNvSpPr txBox="1"/>
            <p:nvPr/>
          </p:nvSpPr>
          <p:spPr>
            <a:xfrm>
              <a:off x="10685720" y="1722002"/>
              <a:ext cx="1394773" cy="923330"/>
            </a:xfrm>
            <a:prstGeom prst="rect">
              <a:avLst/>
            </a:prstGeom>
            <a:noFill/>
          </p:spPr>
          <p:txBody>
            <a:bodyPr wrap="square" rtlCol="0">
              <a:spAutoFit/>
            </a:bodyPr>
            <a:lstStyle/>
            <a:p>
              <a:r>
                <a:rPr lang="es-ES" dirty="0"/>
                <a:t>Asignado</a:t>
              </a:r>
            </a:p>
            <a:p>
              <a:endParaRPr lang="es-ES" dirty="0"/>
            </a:p>
            <a:p>
              <a:r>
                <a:rPr lang="es-ES" dirty="0"/>
                <a:t>No asignado</a:t>
              </a:r>
            </a:p>
          </p:txBody>
        </p:sp>
        <p:sp>
          <p:nvSpPr>
            <p:cNvPr id="107" name="Heptágono 106">
              <a:extLst>
                <a:ext uri="{FF2B5EF4-FFF2-40B4-BE49-F238E27FC236}">
                  <a16:creationId xmlns:a16="http://schemas.microsoft.com/office/drawing/2014/main" id="{9AD2F42D-5608-E646-7FA6-243F5BB03F81}"/>
                </a:ext>
              </a:extLst>
            </p:cNvPr>
            <p:cNvSpPr/>
            <p:nvPr/>
          </p:nvSpPr>
          <p:spPr>
            <a:xfrm>
              <a:off x="10266342" y="1722002"/>
              <a:ext cx="423300" cy="394282"/>
            </a:xfrm>
            <a:prstGeom prst="heptag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S" dirty="0"/>
                <a:t>R</a:t>
              </a:r>
            </a:p>
          </p:txBody>
        </p:sp>
        <p:sp>
          <p:nvSpPr>
            <p:cNvPr id="108" name="Heptágono 107">
              <a:extLst>
                <a:ext uri="{FF2B5EF4-FFF2-40B4-BE49-F238E27FC236}">
                  <a16:creationId xmlns:a16="http://schemas.microsoft.com/office/drawing/2014/main" id="{27636662-B0E6-3C07-9906-92305ACE26F0}"/>
                </a:ext>
              </a:extLst>
            </p:cNvPr>
            <p:cNvSpPr/>
            <p:nvPr/>
          </p:nvSpPr>
          <p:spPr>
            <a:xfrm>
              <a:off x="10295120" y="2257853"/>
              <a:ext cx="423300" cy="394282"/>
            </a:xfrm>
            <a:prstGeom prst="heptagon">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 dirty="0"/>
                <a:t>R</a:t>
              </a:r>
            </a:p>
          </p:txBody>
        </p:sp>
      </p:grpSp>
      <p:grpSp>
        <p:nvGrpSpPr>
          <p:cNvPr id="109" name="Grupo 108">
            <a:extLst>
              <a:ext uri="{FF2B5EF4-FFF2-40B4-BE49-F238E27FC236}">
                <a16:creationId xmlns:a16="http://schemas.microsoft.com/office/drawing/2014/main" id="{A448F491-EAEB-2D71-16AA-F5E4F3524109}"/>
              </a:ext>
            </a:extLst>
          </p:cNvPr>
          <p:cNvGrpSpPr/>
          <p:nvPr/>
        </p:nvGrpSpPr>
        <p:grpSpPr>
          <a:xfrm>
            <a:off x="0" y="0"/>
            <a:ext cx="12192000" cy="764540"/>
            <a:chOff x="0" y="0"/>
            <a:chExt cx="12192000" cy="764540"/>
          </a:xfrm>
        </p:grpSpPr>
        <p:sp>
          <p:nvSpPr>
            <p:cNvPr id="110" name="Rectángulo 109">
              <a:extLst>
                <a:ext uri="{FF2B5EF4-FFF2-40B4-BE49-F238E27FC236}">
                  <a16:creationId xmlns:a16="http://schemas.microsoft.com/office/drawing/2014/main" id="{7D744585-3CC7-410B-6ADA-24BA4EE5EDAD}"/>
                </a:ext>
              </a:extLst>
            </p:cNvPr>
            <p:cNvSpPr/>
            <p:nvPr/>
          </p:nvSpPr>
          <p:spPr>
            <a:xfrm>
              <a:off x="5306765" y="0"/>
              <a:ext cx="6885235" cy="7645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l"/>
              <a:endParaRPr lang="es-ES" dirty="0"/>
            </a:p>
          </p:txBody>
        </p:sp>
        <p:sp>
          <p:nvSpPr>
            <p:cNvPr id="111" name="CuadroTexto 110">
              <a:extLst>
                <a:ext uri="{FF2B5EF4-FFF2-40B4-BE49-F238E27FC236}">
                  <a16:creationId xmlns:a16="http://schemas.microsoft.com/office/drawing/2014/main" id="{93C7898B-EA79-65A0-12BB-D43F500E7AD1}"/>
                </a:ext>
              </a:extLst>
            </p:cNvPr>
            <p:cNvSpPr txBox="1"/>
            <p:nvPr/>
          </p:nvSpPr>
          <p:spPr>
            <a:xfrm>
              <a:off x="5306765" y="59104"/>
              <a:ext cx="6625982" cy="646331"/>
            </a:xfrm>
            <a:prstGeom prst="rect">
              <a:avLst/>
            </a:prstGeom>
            <a:noFill/>
          </p:spPr>
          <p:txBody>
            <a:bodyPr wrap="square">
              <a:spAutoFit/>
            </a:bodyPr>
            <a:lstStyle/>
            <a:p>
              <a:r>
                <a:rPr lang="es-ES" sz="1800" b="1" cap="all" dirty="0">
                  <a:solidFill>
                    <a:schemeClr val="bg1"/>
                  </a:solidFill>
                </a:rPr>
                <a:t>Jornada ruido AMBIENTAL miterd-cedex – 8 de julio de 2022</a:t>
              </a:r>
            </a:p>
            <a:p>
              <a:r>
                <a:rPr lang="es-ES" sz="1800" b="1" cap="all" dirty="0">
                  <a:solidFill>
                    <a:schemeClr val="bg1"/>
                  </a:solidFill>
                </a:rPr>
                <a:t>- GUÍA BÁSICA CNOSSOS MITERD-CEDEX</a:t>
              </a:r>
            </a:p>
          </p:txBody>
        </p:sp>
        <p:pic>
          <p:nvPicPr>
            <p:cNvPr id="112" name="Imagen 111">
              <a:extLst>
                <a:ext uri="{FF2B5EF4-FFF2-40B4-BE49-F238E27FC236}">
                  <a16:creationId xmlns:a16="http://schemas.microsoft.com/office/drawing/2014/main" id="{46CE95E5-161A-A1DB-0A67-228CD1AA1A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5306765" cy="764540"/>
            </a:xfrm>
            <a:prstGeom prst="rect">
              <a:avLst/>
            </a:prstGeom>
            <a:ln>
              <a:solidFill>
                <a:srgbClr val="002060"/>
              </a:solidFill>
            </a:ln>
          </p:spPr>
        </p:pic>
      </p:grpSp>
    </p:spTree>
    <p:extLst>
      <p:ext uri="{BB962C8B-B14F-4D97-AF65-F5344CB8AC3E}">
        <p14:creationId xmlns:p14="http://schemas.microsoft.com/office/powerpoint/2010/main" val="4206795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BF9B485C-EF78-C502-5267-9ED3CF08A8C6}"/>
              </a:ext>
            </a:extLst>
          </p:cNvPr>
          <p:cNvSpPr/>
          <p:nvPr/>
        </p:nvSpPr>
        <p:spPr>
          <a:xfrm>
            <a:off x="3474251" y="951403"/>
            <a:ext cx="3239458" cy="2585323"/>
          </a:xfrm>
          <a:prstGeom prst="rect">
            <a:avLst/>
          </a:prstGeom>
          <a:ln>
            <a:solidFill>
              <a:schemeClr val="accent1"/>
            </a:solidFill>
          </a:ln>
        </p:spPr>
        <p:txBody>
          <a:bodyPr wrap="square">
            <a:spAutoFit/>
          </a:bodyPr>
          <a:lstStyle/>
          <a:p>
            <a:pPr lvl="0">
              <a:spcAft>
                <a:spcPts val="1000"/>
              </a:spcAft>
            </a:pPr>
            <a:r>
              <a:rPr lang="es-ES" sz="1400" b="1" dirty="0">
                <a:solidFill>
                  <a:prstClr val="black"/>
                </a:solidFill>
                <a:ea typeface="Calibri" panose="020F0502020204030204" pitchFamily="34" charset="0"/>
                <a:cs typeface="Times New Roman" panose="02020603050405020304" pitchFamily="18" charset="0"/>
              </a:rPr>
              <a:t>Índice de la Guía:</a:t>
            </a:r>
          </a:p>
          <a:p>
            <a:pPr marL="342900" lvl="0" indent="-342900">
              <a:spcAft>
                <a:spcPts val="1000"/>
              </a:spcAft>
              <a:buFont typeface="+mj-lt"/>
              <a:buAutoNum type="arabicPeriod"/>
            </a:pPr>
            <a:r>
              <a:rPr lang="es-ES" sz="1400" b="1" dirty="0">
                <a:solidFill>
                  <a:prstClr val="black"/>
                </a:solidFill>
                <a:ea typeface="Calibri" panose="020F0502020204030204" pitchFamily="34" charset="0"/>
                <a:cs typeface="Times New Roman" panose="02020603050405020304" pitchFamily="18" charset="0"/>
              </a:rPr>
              <a:t>Aspectos generales</a:t>
            </a:r>
          </a:p>
          <a:p>
            <a:pPr marL="342900" lvl="0" indent="-342900">
              <a:spcAft>
                <a:spcPts val="1000"/>
              </a:spcAft>
              <a:buFont typeface="+mj-lt"/>
              <a:buAutoNum type="arabicPeriod"/>
            </a:pPr>
            <a:r>
              <a:rPr lang="es-ES" sz="1400" b="1" dirty="0">
                <a:solidFill>
                  <a:prstClr val="black"/>
                </a:solidFill>
                <a:ea typeface="Calibri" panose="020F0502020204030204" pitchFamily="34" charset="0"/>
                <a:cs typeface="Times New Roman" panose="02020603050405020304" pitchFamily="18" charset="0"/>
              </a:rPr>
              <a:t>Escenario de evaluación</a:t>
            </a:r>
          </a:p>
          <a:p>
            <a:pPr marL="342900" lvl="0" indent="-342900">
              <a:spcAft>
                <a:spcPts val="1000"/>
              </a:spcAft>
              <a:buFont typeface="+mj-lt"/>
              <a:buAutoNum type="arabicPeriod"/>
            </a:pPr>
            <a:r>
              <a:rPr lang="es-ES" sz="1400" b="1" dirty="0">
                <a:solidFill>
                  <a:prstClr val="black"/>
                </a:solidFill>
                <a:ea typeface="Calibri" panose="020F0502020204030204" pitchFamily="34" charset="0"/>
                <a:cs typeface="Times New Roman" panose="02020603050405020304" pitchFamily="18" charset="0"/>
              </a:rPr>
              <a:t>Proceso de elaboración del MER</a:t>
            </a:r>
          </a:p>
          <a:p>
            <a:pPr marL="342900" lvl="0" indent="-342900">
              <a:spcAft>
                <a:spcPts val="1000"/>
              </a:spcAft>
              <a:buFont typeface="+mj-lt"/>
              <a:buAutoNum type="arabicPeriod"/>
            </a:pPr>
            <a:r>
              <a:rPr lang="es-ES" sz="1400" b="1" dirty="0">
                <a:solidFill>
                  <a:prstClr val="black"/>
                </a:solidFill>
                <a:ea typeface="Calibri" panose="020F0502020204030204" pitchFamily="34" charset="0"/>
                <a:cs typeface="Times New Roman" panose="02020603050405020304" pitchFamily="18" charset="0"/>
              </a:rPr>
              <a:t>Receptores acústicos</a:t>
            </a:r>
          </a:p>
          <a:p>
            <a:pPr marL="342900" lvl="0" indent="-342900">
              <a:spcAft>
                <a:spcPts val="1000"/>
              </a:spcAft>
              <a:buFont typeface="+mj-lt"/>
              <a:buAutoNum type="arabicPeriod"/>
            </a:pPr>
            <a:r>
              <a:rPr lang="es-ES" sz="1400" b="1" dirty="0">
                <a:solidFill>
                  <a:prstClr val="black"/>
                </a:solidFill>
                <a:ea typeface="Calibri" panose="020F0502020204030204" pitchFamily="34" charset="0"/>
                <a:cs typeface="Times New Roman" panose="02020603050405020304" pitchFamily="18" charset="0"/>
              </a:rPr>
              <a:t>Configuraciones y controles de calidad</a:t>
            </a:r>
          </a:p>
          <a:p>
            <a:pPr marL="342900" lvl="0" indent="-342900">
              <a:spcAft>
                <a:spcPts val="1000"/>
              </a:spcAft>
              <a:buFont typeface="+mj-lt"/>
              <a:buAutoNum type="arabicPeriod"/>
            </a:pPr>
            <a:r>
              <a:rPr lang="es-ES" sz="1400" b="1" dirty="0">
                <a:solidFill>
                  <a:prstClr val="black"/>
                </a:solidFill>
                <a:ea typeface="Calibri" panose="020F0502020204030204" pitchFamily="34" charset="0"/>
                <a:cs typeface="Times New Roman" panose="02020603050405020304" pitchFamily="18" charset="0"/>
              </a:rPr>
              <a:t>Fuentes de información</a:t>
            </a:r>
          </a:p>
        </p:txBody>
      </p:sp>
      <p:pic>
        <p:nvPicPr>
          <p:cNvPr id="11" name="Imagen 10">
            <a:extLst>
              <a:ext uri="{FF2B5EF4-FFF2-40B4-BE49-F238E27FC236}">
                <a16:creationId xmlns:a16="http://schemas.microsoft.com/office/drawing/2014/main" id="{AD1F5733-BA1B-37FC-C8F0-BCD1C042A255}"/>
              </a:ext>
            </a:extLst>
          </p:cNvPr>
          <p:cNvPicPr>
            <a:picLocks noChangeAspect="1"/>
          </p:cNvPicPr>
          <p:nvPr/>
        </p:nvPicPr>
        <p:blipFill>
          <a:blip r:embed="rId2"/>
          <a:stretch>
            <a:fillRect/>
          </a:stretch>
        </p:blipFill>
        <p:spPr>
          <a:xfrm>
            <a:off x="328371" y="962194"/>
            <a:ext cx="3024655" cy="4599705"/>
          </a:xfrm>
          <a:prstGeom prst="rect">
            <a:avLst/>
          </a:prstGeom>
          <a:ln>
            <a:solidFill>
              <a:schemeClr val="accent1"/>
            </a:solidFill>
          </a:ln>
        </p:spPr>
      </p:pic>
      <p:sp>
        <p:nvSpPr>
          <p:cNvPr id="12" name="Rectángulo 11">
            <a:extLst>
              <a:ext uri="{FF2B5EF4-FFF2-40B4-BE49-F238E27FC236}">
                <a16:creationId xmlns:a16="http://schemas.microsoft.com/office/drawing/2014/main" id="{24271AA6-9C92-65FE-AFA4-70D13E528543}"/>
              </a:ext>
            </a:extLst>
          </p:cNvPr>
          <p:cNvSpPr/>
          <p:nvPr/>
        </p:nvSpPr>
        <p:spPr>
          <a:xfrm>
            <a:off x="3474251" y="3671839"/>
            <a:ext cx="3239458" cy="2929007"/>
          </a:xfrm>
          <a:prstGeom prst="rect">
            <a:avLst/>
          </a:prstGeom>
          <a:ln>
            <a:solidFill>
              <a:schemeClr val="accent1"/>
            </a:solidFill>
          </a:ln>
        </p:spPr>
        <p:txBody>
          <a:bodyPr wrap="square">
            <a:spAutoFit/>
          </a:bodyPr>
          <a:lstStyle/>
          <a:p>
            <a:pPr lvl="0">
              <a:spcAft>
                <a:spcPts val="1000"/>
              </a:spcAft>
            </a:pPr>
            <a:r>
              <a:rPr lang="es-ES" sz="1400" b="1" dirty="0">
                <a:solidFill>
                  <a:prstClr val="black"/>
                </a:solidFill>
                <a:ea typeface="Calibri" panose="020F0502020204030204" pitchFamily="34" charset="0"/>
                <a:cs typeface="Times New Roman" panose="02020603050405020304" pitchFamily="18" charset="0"/>
              </a:rPr>
              <a:t>Redactores de la Guía:</a:t>
            </a:r>
          </a:p>
          <a:p>
            <a:pPr marL="342900" lvl="0" indent="-342900">
              <a:spcAft>
                <a:spcPts val="1000"/>
              </a:spcAft>
              <a:buFont typeface="+mj-lt"/>
              <a:buAutoNum type="arabicPeriod"/>
            </a:pPr>
            <a:r>
              <a:rPr lang="es-ES" sz="1400" b="1" dirty="0">
                <a:solidFill>
                  <a:prstClr val="black"/>
                </a:solidFill>
                <a:ea typeface="Calibri" panose="020F0502020204030204" pitchFamily="34" charset="0"/>
                <a:cs typeface="Times New Roman" panose="02020603050405020304" pitchFamily="18" charset="0"/>
              </a:rPr>
              <a:t>Ministerio para la Transición Ecológica y el Reto Demográfico</a:t>
            </a:r>
          </a:p>
          <a:p>
            <a:pPr marL="342900" lvl="0" indent="-342900">
              <a:spcAft>
                <a:spcPts val="1000"/>
              </a:spcAft>
              <a:buFont typeface="+mj-lt"/>
              <a:buAutoNum type="arabicPeriod"/>
            </a:pPr>
            <a:r>
              <a:rPr lang="es-ES" sz="1400" b="1" dirty="0">
                <a:solidFill>
                  <a:prstClr val="black"/>
                </a:solidFill>
                <a:ea typeface="Calibri" panose="020F0502020204030204" pitchFamily="34" charset="0"/>
                <a:cs typeface="Times New Roman" panose="02020603050405020304" pitchFamily="18" charset="0"/>
              </a:rPr>
              <a:t>CEDEX (Área de Ruido)</a:t>
            </a:r>
          </a:p>
          <a:p>
            <a:pPr marL="342900" lvl="0" indent="-342900">
              <a:spcAft>
                <a:spcPts val="1000"/>
              </a:spcAft>
              <a:buFont typeface="+mj-lt"/>
              <a:buAutoNum type="arabicPeriod"/>
            </a:pPr>
            <a:r>
              <a:rPr lang="es-ES" sz="1400" b="1" dirty="0">
                <a:solidFill>
                  <a:prstClr val="black"/>
                </a:solidFill>
                <a:ea typeface="Calibri" panose="020F0502020204030204" pitchFamily="34" charset="0"/>
                <a:cs typeface="Times New Roman" panose="02020603050405020304" pitchFamily="18" charset="0"/>
              </a:rPr>
              <a:t>Asistencia Técnica (Eurocontrol)</a:t>
            </a:r>
          </a:p>
          <a:p>
            <a:pPr marL="342900" lvl="0" indent="-342900">
              <a:spcAft>
                <a:spcPts val="1000"/>
              </a:spcAft>
              <a:buFont typeface="+mj-lt"/>
              <a:buAutoNum type="arabicPeriod"/>
            </a:pPr>
            <a:r>
              <a:rPr lang="es-ES" sz="1400" b="1" dirty="0">
                <a:solidFill>
                  <a:prstClr val="black"/>
                </a:solidFill>
                <a:ea typeface="Calibri" panose="020F0502020204030204" pitchFamily="34" charset="0"/>
                <a:cs typeface="Times New Roman" panose="02020603050405020304" pitchFamily="18" charset="0"/>
              </a:rPr>
              <a:t>Colaboradores:</a:t>
            </a:r>
          </a:p>
          <a:p>
            <a:pPr marL="800100" lvl="1" indent="-342900">
              <a:spcAft>
                <a:spcPts val="1000"/>
              </a:spcAft>
              <a:buFont typeface="Arial" panose="020B0604020202020204" pitchFamily="34" charset="0"/>
              <a:buChar char="•"/>
            </a:pPr>
            <a:r>
              <a:rPr lang="es-ES" sz="1400" b="1" dirty="0">
                <a:solidFill>
                  <a:prstClr val="black"/>
                </a:solidFill>
                <a:ea typeface="Calibri" panose="020F0502020204030204" pitchFamily="34" charset="0"/>
                <a:cs typeface="Times New Roman" panose="02020603050405020304" pitchFamily="18" charset="0"/>
              </a:rPr>
              <a:t>ADIF</a:t>
            </a:r>
          </a:p>
          <a:p>
            <a:pPr marL="800100" lvl="1" indent="-342900">
              <a:spcAft>
                <a:spcPts val="1000"/>
              </a:spcAft>
              <a:buFont typeface="Arial" panose="020B0604020202020204" pitchFamily="34" charset="0"/>
              <a:buChar char="•"/>
            </a:pPr>
            <a:r>
              <a:rPr lang="es-ES" sz="1400" b="1" dirty="0">
                <a:solidFill>
                  <a:prstClr val="black"/>
                </a:solidFill>
                <a:ea typeface="Calibri" panose="020F0502020204030204" pitchFamily="34" charset="0"/>
                <a:cs typeface="Times New Roman" panose="02020603050405020304" pitchFamily="18" charset="0"/>
              </a:rPr>
              <a:t>Diputación Foral Bizkaia</a:t>
            </a:r>
          </a:p>
          <a:p>
            <a:pPr marL="800100" lvl="1" indent="-342900">
              <a:spcAft>
                <a:spcPts val="1000"/>
              </a:spcAft>
              <a:buFont typeface="Arial" panose="020B0604020202020204" pitchFamily="34" charset="0"/>
              <a:buChar char="•"/>
            </a:pPr>
            <a:r>
              <a:rPr lang="es-ES" sz="1400" b="1" dirty="0" err="1">
                <a:solidFill>
                  <a:prstClr val="black"/>
                </a:solidFill>
                <a:ea typeface="Calibri" panose="020F0502020204030204" pitchFamily="34" charset="0"/>
                <a:cs typeface="Times New Roman" panose="02020603050405020304" pitchFamily="18" charset="0"/>
              </a:rPr>
              <a:t>Tecnalia</a:t>
            </a:r>
            <a:endParaRPr lang="es-ES" sz="1400" b="1" dirty="0">
              <a:solidFill>
                <a:prstClr val="black"/>
              </a:solidFill>
              <a:ea typeface="Calibri" panose="020F0502020204030204" pitchFamily="34" charset="0"/>
              <a:cs typeface="Times New Roman" panose="02020603050405020304" pitchFamily="18" charset="0"/>
            </a:endParaRPr>
          </a:p>
        </p:txBody>
      </p:sp>
      <p:pic>
        <p:nvPicPr>
          <p:cNvPr id="5" name="Imagen 4">
            <a:extLst>
              <a:ext uri="{FF2B5EF4-FFF2-40B4-BE49-F238E27FC236}">
                <a16:creationId xmlns:a16="http://schemas.microsoft.com/office/drawing/2014/main" id="{484245E6-329E-E14E-D659-6D329AF756B3}"/>
              </a:ext>
            </a:extLst>
          </p:cNvPr>
          <p:cNvPicPr>
            <a:picLocks noChangeAspect="1"/>
          </p:cNvPicPr>
          <p:nvPr/>
        </p:nvPicPr>
        <p:blipFill>
          <a:blip r:embed="rId3"/>
          <a:stretch>
            <a:fillRect/>
          </a:stretch>
        </p:blipFill>
        <p:spPr>
          <a:xfrm>
            <a:off x="6834934" y="962194"/>
            <a:ext cx="5134365" cy="3396493"/>
          </a:xfrm>
          <a:prstGeom prst="rect">
            <a:avLst/>
          </a:prstGeom>
          <a:ln>
            <a:solidFill>
              <a:schemeClr val="accent1"/>
            </a:solidFill>
          </a:ln>
        </p:spPr>
      </p:pic>
      <p:sp>
        <p:nvSpPr>
          <p:cNvPr id="19" name="CuadroTexto 18">
            <a:extLst>
              <a:ext uri="{FF2B5EF4-FFF2-40B4-BE49-F238E27FC236}">
                <a16:creationId xmlns:a16="http://schemas.microsoft.com/office/drawing/2014/main" id="{D746C138-058F-C131-C8AC-339677FB7751}"/>
              </a:ext>
            </a:extLst>
          </p:cNvPr>
          <p:cNvSpPr txBox="1"/>
          <p:nvPr/>
        </p:nvSpPr>
        <p:spPr>
          <a:xfrm>
            <a:off x="7204049" y="5192567"/>
            <a:ext cx="4247932" cy="369332"/>
          </a:xfrm>
          <a:prstGeom prst="rect">
            <a:avLst/>
          </a:prstGeom>
          <a:noFill/>
        </p:spPr>
        <p:txBody>
          <a:bodyPr wrap="square">
            <a:spAutoFit/>
          </a:bodyPr>
          <a:lstStyle/>
          <a:p>
            <a:r>
              <a:rPr lang="es-ES" dirty="0">
                <a:hlinkClick r:id="rId4"/>
              </a:rPr>
              <a:t>https://sicaweb.cedex.es/documentacion/</a:t>
            </a:r>
            <a:r>
              <a:rPr lang="es-ES" dirty="0"/>
              <a:t> </a:t>
            </a:r>
          </a:p>
        </p:txBody>
      </p:sp>
      <p:grpSp>
        <p:nvGrpSpPr>
          <p:cNvPr id="13" name="Grupo 12">
            <a:extLst>
              <a:ext uri="{FF2B5EF4-FFF2-40B4-BE49-F238E27FC236}">
                <a16:creationId xmlns:a16="http://schemas.microsoft.com/office/drawing/2014/main" id="{02D2C2B1-96F2-3BC5-7424-EB5733EF7E4E}"/>
              </a:ext>
            </a:extLst>
          </p:cNvPr>
          <p:cNvGrpSpPr/>
          <p:nvPr/>
        </p:nvGrpSpPr>
        <p:grpSpPr>
          <a:xfrm>
            <a:off x="0" y="0"/>
            <a:ext cx="12192000" cy="764540"/>
            <a:chOff x="0" y="0"/>
            <a:chExt cx="12192000" cy="764540"/>
          </a:xfrm>
        </p:grpSpPr>
        <p:sp>
          <p:nvSpPr>
            <p:cNvPr id="14" name="Rectángulo 13">
              <a:extLst>
                <a:ext uri="{FF2B5EF4-FFF2-40B4-BE49-F238E27FC236}">
                  <a16:creationId xmlns:a16="http://schemas.microsoft.com/office/drawing/2014/main" id="{49C3BE74-CE20-81EA-5390-EF45F28FB8E6}"/>
                </a:ext>
              </a:extLst>
            </p:cNvPr>
            <p:cNvSpPr/>
            <p:nvPr/>
          </p:nvSpPr>
          <p:spPr>
            <a:xfrm>
              <a:off x="5306765" y="0"/>
              <a:ext cx="6885235" cy="7645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l"/>
              <a:endParaRPr lang="es-ES" dirty="0"/>
            </a:p>
          </p:txBody>
        </p:sp>
        <p:sp>
          <p:nvSpPr>
            <p:cNvPr id="20" name="CuadroTexto 19">
              <a:extLst>
                <a:ext uri="{FF2B5EF4-FFF2-40B4-BE49-F238E27FC236}">
                  <a16:creationId xmlns:a16="http://schemas.microsoft.com/office/drawing/2014/main" id="{E09D2CF3-36A1-1680-AC47-B54E98CFEE4D}"/>
                </a:ext>
              </a:extLst>
            </p:cNvPr>
            <p:cNvSpPr txBox="1"/>
            <p:nvPr/>
          </p:nvSpPr>
          <p:spPr>
            <a:xfrm>
              <a:off x="5306765" y="59104"/>
              <a:ext cx="6625982" cy="646331"/>
            </a:xfrm>
            <a:prstGeom prst="rect">
              <a:avLst/>
            </a:prstGeom>
            <a:noFill/>
          </p:spPr>
          <p:txBody>
            <a:bodyPr wrap="square">
              <a:spAutoFit/>
            </a:bodyPr>
            <a:lstStyle/>
            <a:p>
              <a:r>
                <a:rPr lang="es-ES" sz="1800" b="1" cap="all" dirty="0">
                  <a:solidFill>
                    <a:schemeClr val="bg1"/>
                  </a:solidFill>
                </a:rPr>
                <a:t>Jornada ruido AMBIENTAL miterd-cedex – 8 de julio de 2022</a:t>
              </a:r>
            </a:p>
            <a:p>
              <a:r>
                <a:rPr lang="es-ES" sz="1800" b="1" cap="all" dirty="0">
                  <a:solidFill>
                    <a:schemeClr val="bg1"/>
                  </a:solidFill>
                </a:rPr>
                <a:t>- GUÍA BÁSICA CNOSSOS MITERD-CEDEX</a:t>
              </a:r>
            </a:p>
          </p:txBody>
        </p:sp>
        <p:pic>
          <p:nvPicPr>
            <p:cNvPr id="21" name="Imagen 20">
              <a:extLst>
                <a:ext uri="{FF2B5EF4-FFF2-40B4-BE49-F238E27FC236}">
                  <a16:creationId xmlns:a16="http://schemas.microsoft.com/office/drawing/2014/main" id="{FC96043E-5AAA-6EC3-1DFD-7A7DFB8F585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5306765" cy="764540"/>
            </a:xfrm>
            <a:prstGeom prst="rect">
              <a:avLst/>
            </a:prstGeom>
            <a:ln>
              <a:solidFill>
                <a:srgbClr val="002060"/>
              </a:solidFill>
            </a:ln>
          </p:spPr>
        </p:pic>
      </p:grpSp>
    </p:spTree>
    <p:extLst>
      <p:ext uri="{BB962C8B-B14F-4D97-AF65-F5344CB8AC3E}">
        <p14:creationId xmlns:p14="http://schemas.microsoft.com/office/powerpoint/2010/main" val="1508937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656EB459-037A-F1A3-C91E-050DBB356341}"/>
              </a:ext>
            </a:extLst>
          </p:cNvPr>
          <p:cNvPicPr>
            <a:picLocks noChangeAspect="1"/>
          </p:cNvPicPr>
          <p:nvPr/>
        </p:nvPicPr>
        <p:blipFill rotWithShape="1">
          <a:blip r:embed="rId2"/>
          <a:srcRect b="7167"/>
          <a:stretch/>
        </p:blipFill>
        <p:spPr>
          <a:xfrm>
            <a:off x="492642" y="1932287"/>
            <a:ext cx="10972800" cy="4659899"/>
          </a:xfrm>
          <a:prstGeom prst="rect">
            <a:avLst/>
          </a:prstGeom>
        </p:spPr>
      </p:pic>
      <p:sp>
        <p:nvSpPr>
          <p:cNvPr id="12" name="Heptágono 11">
            <a:extLst>
              <a:ext uri="{FF2B5EF4-FFF2-40B4-BE49-F238E27FC236}">
                <a16:creationId xmlns:a16="http://schemas.microsoft.com/office/drawing/2014/main" id="{43F2B51B-65C8-0FF8-6C38-E7FBB532B214}"/>
              </a:ext>
            </a:extLst>
          </p:cNvPr>
          <p:cNvSpPr/>
          <p:nvPr/>
        </p:nvSpPr>
        <p:spPr>
          <a:xfrm>
            <a:off x="2863930" y="4353966"/>
            <a:ext cx="423300" cy="394282"/>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R</a:t>
            </a:r>
          </a:p>
        </p:txBody>
      </p:sp>
      <p:sp>
        <p:nvSpPr>
          <p:cNvPr id="13" name="Heptágono 12">
            <a:extLst>
              <a:ext uri="{FF2B5EF4-FFF2-40B4-BE49-F238E27FC236}">
                <a16:creationId xmlns:a16="http://schemas.microsoft.com/office/drawing/2014/main" id="{620333AA-E7A7-1FFC-5AFB-CF9DA4174E56}"/>
              </a:ext>
            </a:extLst>
          </p:cNvPr>
          <p:cNvSpPr/>
          <p:nvPr/>
        </p:nvSpPr>
        <p:spPr>
          <a:xfrm>
            <a:off x="7474821" y="3735933"/>
            <a:ext cx="423300" cy="394282"/>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R</a:t>
            </a:r>
          </a:p>
        </p:txBody>
      </p:sp>
      <p:sp>
        <p:nvSpPr>
          <p:cNvPr id="20" name="Heptágono 19">
            <a:extLst>
              <a:ext uri="{FF2B5EF4-FFF2-40B4-BE49-F238E27FC236}">
                <a16:creationId xmlns:a16="http://schemas.microsoft.com/office/drawing/2014/main" id="{91E529DF-217E-18CD-19CC-2C7C2AEDE3C2}"/>
              </a:ext>
            </a:extLst>
          </p:cNvPr>
          <p:cNvSpPr/>
          <p:nvPr/>
        </p:nvSpPr>
        <p:spPr>
          <a:xfrm>
            <a:off x="6623683" y="3950357"/>
            <a:ext cx="423300" cy="394282"/>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R</a:t>
            </a:r>
          </a:p>
        </p:txBody>
      </p:sp>
      <p:sp>
        <p:nvSpPr>
          <p:cNvPr id="23" name="Heptágono 22">
            <a:extLst>
              <a:ext uri="{FF2B5EF4-FFF2-40B4-BE49-F238E27FC236}">
                <a16:creationId xmlns:a16="http://schemas.microsoft.com/office/drawing/2014/main" id="{F5267820-087A-449B-5465-400C9EAD41D5}"/>
              </a:ext>
            </a:extLst>
          </p:cNvPr>
          <p:cNvSpPr/>
          <p:nvPr/>
        </p:nvSpPr>
        <p:spPr>
          <a:xfrm>
            <a:off x="9258481" y="3227591"/>
            <a:ext cx="423300" cy="394282"/>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R</a:t>
            </a:r>
          </a:p>
        </p:txBody>
      </p:sp>
      <p:sp>
        <p:nvSpPr>
          <p:cNvPr id="24" name="Heptágono 23">
            <a:extLst>
              <a:ext uri="{FF2B5EF4-FFF2-40B4-BE49-F238E27FC236}">
                <a16:creationId xmlns:a16="http://schemas.microsoft.com/office/drawing/2014/main" id="{827414D0-3921-7C7D-D38B-ADBFDC67C7A6}"/>
              </a:ext>
            </a:extLst>
          </p:cNvPr>
          <p:cNvSpPr/>
          <p:nvPr/>
        </p:nvSpPr>
        <p:spPr>
          <a:xfrm>
            <a:off x="5414812" y="3561595"/>
            <a:ext cx="423300" cy="394282"/>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R</a:t>
            </a:r>
          </a:p>
        </p:txBody>
      </p:sp>
      <p:sp>
        <p:nvSpPr>
          <p:cNvPr id="25" name="Heptágono 24">
            <a:extLst>
              <a:ext uri="{FF2B5EF4-FFF2-40B4-BE49-F238E27FC236}">
                <a16:creationId xmlns:a16="http://schemas.microsoft.com/office/drawing/2014/main" id="{EBA9F550-9B36-9D9F-75B9-C8E2E99B20FA}"/>
              </a:ext>
            </a:extLst>
          </p:cNvPr>
          <p:cNvSpPr/>
          <p:nvPr/>
        </p:nvSpPr>
        <p:spPr>
          <a:xfrm>
            <a:off x="7403506" y="5114797"/>
            <a:ext cx="423300" cy="394282"/>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R</a:t>
            </a:r>
          </a:p>
        </p:txBody>
      </p:sp>
      <p:sp>
        <p:nvSpPr>
          <p:cNvPr id="26" name="Heptágono 25">
            <a:extLst>
              <a:ext uri="{FF2B5EF4-FFF2-40B4-BE49-F238E27FC236}">
                <a16:creationId xmlns:a16="http://schemas.microsoft.com/office/drawing/2014/main" id="{9C054718-0EAB-27FB-2114-B53AF57B8416}"/>
              </a:ext>
            </a:extLst>
          </p:cNvPr>
          <p:cNvSpPr/>
          <p:nvPr/>
        </p:nvSpPr>
        <p:spPr>
          <a:xfrm>
            <a:off x="6366222" y="5311938"/>
            <a:ext cx="423300" cy="394282"/>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R</a:t>
            </a:r>
          </a:p>
        </p:txBody>
      </p:sp>
      <p:sp>
        <p:nvSpPr>
          <p:cNvPr id="27" name="Heptágono 26">
            <a:extLst>
              <a:ext uri="{FF2B5EF4-FFF2-40B4-BE49-F238E27FC236}">
                <a16:creationId xmlns:a16="http://schemas.microsoft.com/office/drawing/2014/main" id="{5F2780DD-1201-7ACB-A6D0-A825054DBA7B}"/>
              </a:ext>
            </a:extLst>
          </p:cNvPr>
          <p:cNvSpPr/>
          <p:nvPr/>
        </p:nvSpPr>
        <p:spPr>
          <a:xfrm>
            <a:off x="5117288" y="5535826"/>
            <a:ext cx="423300" cy="394282"/>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R</a:t>
            </a:r>
          </a:p>
        </p:txBody>
      </p:sp>
      <p:sp>
        <p:nvSpPr>
          <p:cNvPr id="28" name="Heptágono 27">
            <a:extLst>
              <a:ext uri="{FF2B5EF4-FFF2-40B4-BE49-F238E27FC236}">
                <a16:creationId xmlns:a16="http://schemas.microsoft.com/office/drawing/2014/main" id="{6CF3E1A3-6CFB-74FC-4F3B-7AB565B5D752}"/>
              </a:ext>
            </a:extLst>
          </p:cNvPr>
          <p:cNvSpPr/>
          <p:nvPr/>
        </p:nvSpPr>
        <p:spPr>
          <a:xfrm>
            <a:off x="3788745" y="5732967"/>
            <a:ext cx="423300" cy="394282"/>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R</a:t>
            </a:r>
          </a:p>
        </p:txBody>
      </p:sp>
      <p:sp>
        <p:nvSpPr>
          <p:cNvPr id="29" name="Heptágono 28">
            <a:extLst>
              <a:ext uri="{FF2B5EF4-FFF2-40B4-BE49-F238E27FC236}">
                <a16:creationId xmlns:a16="http://schemas.microsoft.com/office/drawing/2014/main" id="{43CFEAF0-51A9-B07D-E772-2CDCA2F7C79F}"/>
              </a:ext>
            </a:extLst>
          </p:cNvPr>
          <p:cNvSpPr/>
          <p:nvPr/>
        </p:nvSpPr>
        <p:spPr>
          <a:xfrm>
            <a:off x="2738096" y="5759714"/>
            <a:ext cx="423300" cy="394282"/>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R</a:t>
            </a:r>
          </a:p>
        </p:txBody>
      </p:sp>
      <p:sp>
        <p:nvSpPr>
          <p:cNvPr id="30" name="Heptágono 29">
            <a:extLst>
              <a:ext uri="{FF2B5EF4-FFF2-40B4-BE49-F238E27FC236}">
                <a16:creationId xmlns:a16="http://schemas.microsoft.com/office/drawing/2014/main" id="{AE669F68-0E0C-CD2E-CEE1-825FD8EE6349}"/>
              </a:ext>
            </a:extLst>
          </p:cNvPr>
          <p:cNvSpPr/>
          <p:nvPr/>
        </p:nvSpPr>
        <p:spPr>
          <a:xfrm>
            <a:off x="8325959" y="3402434"/>
            <a:ext cx="423300" cy="394282"/>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R</a:t>
            </a:r>
          </a:p>
        </p:txBody>
      </p:sp>
      <p:sp>
        <p:nvSpPr>
          <p:cNvPr id="31" name="Heptágono 30">
            <a:extLst>
              <a:ext uri="{FF2B5EF4-FFF2-40B4-BE49-F238E27FC236}">
                <a16:creationId xmlns:a16="http://schemas.microsoft.com/office/drawing/2014/main" id="{78A47CE7-C4B9-FABE-BA91-1882E101F47E}"/>
              </a:ext>
            </a:extLst>
          </p:cNvPr>
          <p:cNvSpPr/>
          <p:nvPr/>
        </p:nvSpPr>
        <p:spPr>
          <a:xfrm>
            <a:off x="8479863" y="4872581"/>
            <a:ext cx="423300" cy="394282"/>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R</a:t>
            </a:r>
          </a:p>
        </p:txBody>
      </p:sp>
      <p:sp>
        <p:nvSpPr>
          <p:cNvPr id="32" name="CuadroTexto 31">
            <a:extLst>
              <a:ext uri="{FF2B5EF4-FFF2-40B4-BE49-F238E27FC236}">
                <a16:creationId xmlns:a16="http://schemas.microsoft.com/office/drawing/2014/main" id="{2308A4F3-AE8A-47CD-034F-DBD335C62550}"/>
              </a:ext>
            </a:extLst>
          </p:cNvPr>
          <p:cNvSpPr txBox="1"/>
          <p:nvPr/>
        </p:nvSpPr>
        <p:spPr>
          <a:xfrm>
            <a:off x="791462" y="737826"/>
            <a:ext cx="10517385" cy="923330"/>
          </a:xfrm>
          <a:prstGeom prst="rect">
            <a:avLst/>
          </a:prstGeom>
          <a:noFill/>
        </p:spPr>
        <p:txBody>
          <a:bodyPr wrap="square">
            <a:spAutoFit/>
          </a:bodyPr>
          <a:lstStyle/>
          <a:p>
            <a:r>
              <a:rPr lang="es-ES" b="1" i="0" dirty="0">
                <a:solidFill>
                  <a:srgbClr val="000000"/>
                </a:solidFill>
                <a:effectLst/>
                <a:latin typeface="verdana" panose="020B0604030504040204" pitchFamily="34" charset="0"/>
              </a:rPr>
              <a:t>Situación 1:</a:t>
            </a:r>
            <a:r>
              <a:rPr lang="es-ES" b="0" i="0" dirty="0">
                <a:solidFill>
                  <a:srgbClr val="000000"/>
                </a:solidFill>
                <a:effectLst/>
                <a:latin typeface="verdana" panose="020B0604030504040204" pitchFamily="34" charset="0"/>
              </a:rPr>
              <a:t> Cuando se dispone de información sobre la ubicación de las viviendas en la planta de los edificios, dichas viviendas y sus habitantes se asignan al punto del receptor situado en la fachada más expuesta de la vivienda en cuestión</a:t>
            </a:r>
            <a:endParaRPr lang="es-ES" dirty="0"/>
          </a:p>
        </p:txBody>
      </p:sp>
      <p:grpSp>
        <p:nvGrpSpPr>
          <p:cNvPr id="21" name="Grupo 20">
            <a:extLst>
              <a:ext uri="{FF2B5EF4-FFF2-40B4-BE49-F238E27FC236}">
                <a16:creationId xmlns:a16="http://schemas.microsoft.com/office/drawing/2014/main" id="{2B12FD4B-149E-3C6D-CE8E-F9264A811F65}"/>
              </a:ext>
            </a:extLst>
          </p:cNvPr>
          <p:cNvGrpSpPr/>
          <p:nvPr/>
        </p:nvGrpSpPr>
        <p:grpSpPr>
          <a:xfrm>
            <a:off x="0" y="0"/>
            <a:ext cx="12192000" cy="764540"/>
            <a:chOff x="0" y="0"/>
            <a:chExt cx="12192000" cy="764540"/>
          </a:xfrm>
        </p:grpSpPr>
        <p:sp>
          <p:nvSpPr>
            <p:cNvPr id="22" name="Rectángulo 21">
              <a:extLst>
                <a:ext uri="{FF2B5EF4-FFF2-40B4-BE49-F238E27FC236}">
                  <a16:creationId xmlns:a16="http://schemas.microsoft.com/office/drawing/2014/main" id="{225FB23C-0357-6748-0C87-D457BB6ACA60}"/>
                </a:ext>
              </a:extLst>
            </p:cNvPr>
            <p:cNvSpPr/>
            <p:nvPr/>
          </p:nvSpPr>
          <p:spPr>
            <a:xfrm>
              <a:off x="5306765" y="0"/>
              <a:ext cx="6885235" cy="7645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l"/>
              <a:endParaRPr lang="es-ES" dirty="0"/>
            </a:p>
          </p:txBody>
        </p:sp>
        <p:sp>
          <p:nvSpPr>
            <p:cNvPr id="33" name="CuadroTexto 32">
              <a:extLst>
                <a:ext uri="{FF2B5EF4-FFF2-40B4-BE49-F238E27FC236}">
                  <a16:creationId xmlns:a16="http://schemas.microsoft.com/office/drawing/2014/main" id="{5C57227A-24B7-698F-C41C-A99F8B4D5175}"/>
                </a:ext>
              </a:extLst>
            </p:cNvPr>
            <p:cNvSpPr txBox="1"/>
            <p:nvPr/>
          </p:nvSpPr>
          <p:spPr>
            <a:xfrm>
              <a:off x="5306765" y="59104"/>
              <a:ext cx="6625982" cy="646331"/>
            </a:xfrm>
            <a:prstGeom prst="rect">
              <a:avLst/>
            </a:prstGeom>
            <a:noFill/>
          </p:spPr>
          <p:txBody>
            <a:bodyPr wrap="square">
              <a:spAutoFit/>
            </a:bodyPr>
            <a:lstStyle/>
            <a:p>
              <a:r>
                <a:rPr lang="es-ES" sz="1800" b="1" cap="all" dirty="0">
                  <a:solidFill>
                    <a:schemeClr val="bg1"/>
                  </a:solidFill>
                </a:rPr>
                <a:t>Jornada ruido AMBIENTAL miterd-cedex – 8 de julio de 2022</a:t>
              </a:r>
            </a:p>
            <a:p>
              <a:r>
                <a:rPr lang="es-ES" sz="1800" b="1" cap="all" dirty="0">
                  <a:solidFill>
                    <a:schemeClr val="bg1"/>
                  </a:solidFill>
                </a:rPr>
                <a:t>- GUÍA BÁSICA CNOSSOS MITERD-CEDEX</a:t>
              </a:r>
            </a:p>
          </p:txBody>
        </p:sp>
        <p:pic>
          <p:nvPicPr>
            <p:cNvPr id="34" name="Imagen 33">
              <a:extLst>
                <a:ext uri="{FF2B5EF4-FFF2-40B4-BE49-F238E27FC236}">
                  <a16:creationId xmlns:a16="http://schemas.microsoft.com/office/drawing/2014/main" id="{3D7A62BC-E0DB-E4D5-D3E1-E2551AD0CD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5306765" cy="764540"/>
            </a:xfrm>
            <a:prstGeom prst="rect">
              <a:avLst/>
            </a:prstGeom>
            <a:ln>
              <a:solidFill>
                <a:srgbClr val="002060"/>
              </a:solidFill>
            </a:ln>
          </p:spPr>
        </p:pic>
      </p:grpSp>
    </p:spTree>
    <p:extLst>
      <p:ext uri="{BB962C8B-B14F-4D97-AF65-F5344CB8AC3E}">
        <p14:creationId xmlns:p14="http://schemas.microsoft.com/office/powerpoint/2010/main" val="1778026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Imagen 44">
            <a:extLst>
              <a:ext uri="{FF2B5EF4-FFF2-40B4-BE49-F238E27FC236}">
                <a16:creationId xmlns:a16="http://schemas.microsoft.com/office/drawing/2014/main" id="{611C6CBB-D745-094E-A476-B98F5D580F7E}"/>
              </a:ext>
            </a:extLst>
          </p:cNvPr>
          <p:cNvPicPr>
            <a:picLocks noChangeAspect="1"/>
          </p:cNvPicPr>
          <p:nvPr/>
        </p:nvPicPr>
        <p:blipFill>
          <a:blip r:embed="rId2"/>
          <a:stretch>
            <a:fillRect/>
          </a:stretch>
        </p:blipFill>
        <p:spPr>
          <a:xfrm>
            <a:off x="9784855" y="1519958"/>
            <a:ext cx="2107862" cy="1427172"/>
          </a:xfrm>
          <a:prstGeom prst="rect">
            <a:avLst/>
          </a:prstGeom>
        </p:spPr>
      </p:pic>
      <p:sp>
        <p:nvSpPr>
          <p:cNvPr id="50" name="CuadroTexto 49">
            <a:extLst>
              <a:ext uri="{FF2B5EF4-FFF2-40B4-BE49-F238E27FC236}">
                <a16:creationId xmlns:a16="http://schemas.microsoft.com/office/drawing/2014/main" id="{E1187195-02E9-C3D7-EA2C-29639F85A205}"/>
              </a:ext>
            </a:extLst>
          </p:cNvPr>
          <p:cNvSpPr txBox="1"/>
          <p:nvPr/>
        </p:nvSpPr>
        <p:spPr>
          <a:xfrm>
            <a:off x="627297" y="935739"/>
            <a:ext cx="10517385" cy="923330"/>
          </a:xfrm>
          <a:prstGeom prst="rect">
            <a:avLst/>
          </a:prstGeom>
          <a:noFill/>
        </p:spPr>
        <p:txBody>
          <a:bodyPr wrap="square">
            <a:spAutoFit/>
          </a:bodyPr>
          <a:lstStyle/>
          <a:p>
            <a:r>
              <a:rPr lang="es-ES" b="1" i="0" dirty="0">
                <a:solidFill>
                  <a:srgbClr val="000000"/>
                </a:solidFill>
                <a:effectLst/>
                <a:latin typeface="verdana" panose="020B0604030504040204" pitchFamily="34" charset="0"/>
              </a:rPr>
              <a:t>Situación 2.a: </a:t>
            </a:r>
            <a:r>
              <a:rPr lang="es-ES" b="0" i="0" dirty="0">
                <a:solidFill>
                  <a:srgbClr val="000000"/>
                </a:solidFill>
                <a:effectLst/>
                <a:latin typeface="verdana" panose="020B0604030504040204" pitchFamily="34" charset="0"/>
              </a:rPr>
              <a:t>La información disponible muestra que las viviendas están dispuestas dentro de un edificio de apartamentos de forma que solo tienen una fachada expuesta al ruido.</a:t>
            </a:r>
            <a:endParaRPr lang="es-ES" dirty="0"/>
          </a:p>
        </p:txBody>
      </p:sp>
      <p:pic>
        <p:nvPicPr>
          <p:cNvPr id="53" name="Picture 2" descr="Edificio Caracol | estudio Herreros">
            <a:extLst>
              <a:ext uri="{FF2B5EF4-FFF2-40B4-BE49-F238E27FC236}">
                <a16:creationId xmlns:a16="http://schemas.microsoft.com/office/drawing/2014/main" id="{FC1F4845-EDAD-122E-4371-0DF60C210E6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080" t="22857" r="16567" b="28707"/>
          <a:stretch/>
        </p:blipFill>
        <p:spPr bwMode="auto">
          <a:xfrm>
            <a:off x="2615063" y="2195054"/>
            <a:ext cx="6438123" cy="3321699"/>
          </a:xfrm>
          <a:prstGeom prst="rect">
            <a:avLst/>
          </a:prstGeom>
          <a:noFill/>
          <a:extLst>
            <a:ext uri="{909E8E84-426E-40DD-AFC4-6F175D3DCCD1}">
              <a14:hiddenFill xmlns:a14="http://schemas.microsoft.com/office/drawing/2010/main">
                <a:solidFill>
                  <a:srgbClr val="FFFFFF"/>
                </a:solidFill>
              </a14:hiddenFill>
            </a:ext>
          </a:extLst>
        </p:spPr>
      </p:pic>
      <p:sp>
        <p:nvSpPr>
          <p:cNvPr id="54" name="Rectángulo 53">
            <a:extLst>
              <a:ext uri="{FF2B5EF4-FFF2-40B4-BE49-F238E27FC236}">
                <a16:creationId xmlns:a16="http://schemas.microsoft.com/office/drawing/2014/main" id="{D86896C5-D348-25B3-F030-84EBD6D299C0}"/>
              </a:ext>
            </a:extLst>
          </p:cNvPr>
          <p:cNvSpPr/>
          <p:nvPr/>
        </p:nvSpPr>
        <p:spPr>
          <a:xfrm>
            <a:off x="2615063" y="2195054"/>
            <a:ext cx="1194319" cy="16421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5" name="Rectángulo 54">
            <a:extLst>
              <a:ext uri="{FF2B5EF4-FFF2-40B4-BE49-F238E27FC236}">
                <a16:creationId xmlns:a16="http://schemas.microsoft.com/office/drawing/2014/main" id="{6E300501-13AD-8395-A34A-6A2D26A6CEF1}"/>
              </a:ext>
            </a:extLst>
          </p:cNvPr>
          <p:cNvSpPr/>
          <p:nvPr/>
        </p:nvSpPr>
        <p:spPr>
          <a:xfrm>
            <a:off x="2615062" y="3837271"/>
            <a:ext cx="1194319" cy="16421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6" name="Rectángulo 55">
            <a:extLst>
              <a:ext uri="{FF2B5EF4-FFF2-40B4-BE49-F238E27FC236}">
                <a16:creationId xmlns:a16="http://schemas.microsoft.com/office/drawing/2014/main" id="{F43B3DE0-0769-5E0C-A7BD-7A63E2F55F78}"/>
              </a:ext>
            </a:extLst>
          </p:cNvPr>
          <p:cNvSpPr/>
          <p:nvPr/>
        </p:nvSpPr>
        <p:spPr>
          <a:xfrm>
            <a:off x="7858868" y="2195054"/>
            <a:ext cx="1194319" cy="16421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7" name="Rectángulo 56">
            <a:extLst>
              <a:ext uri="{FF2B5EF4-FFF2-40B4-BE49-F238E27FC236}">
                <a16:creationId xmlns:a16="http://schemas.microsoft.com/office/drawing/2014/main" id="{5796A632-ED6A-85B1-A57E-224345E3F496}"/>
              </a:ext>
            </a:extLst>
          </p:cNvPr>
          <p:cNvSpPr/>
          <p:nvPr/>
        </p:nvSpPr>
        <p:spPr>
          <a:xfrm>
            <a:off x="7858867" y="3837271"/>
            <a:ext cx="1194319" cy="16421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8" name="Rectángulo 57">
            <a:extLst>
              <a:ext uri="{FF2B5EF4-FFF2-40B4-BE49-F238E27FC236}">
                <a16:creationId xmlns:a16="http://schemas.microsoft.com/office/drawing/2014/main" id="{678409CC-4BFD-2D99-71AD-54C26FA4C624}"/>
              </a:ext>
            </a:extLst>
          </p:cNvPr>
          <p:cNvSpPr/>
          <p:nvPr/>
        </p:nvSpPr>
        <p:spPr>
          <a:xfrm>
            <a:off x="3809381" y="2195026"/>
            <a:ext cx="1029535" cy="11505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9" name="Rectángulo 58">
            <a:extLst>
              <a:ext uri="{FF2B5EF4-FFF2-40B4-BE49-F238E27FC236}">
                <a16:creationId xmlns:a16="http://schemas.microsoft.com/office/drawing/2014/main" id="{955DBE20-7408-79AF-A5D7-765054DE0EDE}"/>
              </a:ext>
            </a:extLst>
          </p:cNvPr>
          <p:cNvSpPr/>
          <p:nvPr/>
        </p:nvSpPr>
        <p:spPr>
          <a:xfrm>
            <a:off x="4827531" y="2195025"/>
            <a:ext cx="1029535" cy="11505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0" name="Rectángulo 59">
            <a:extLst>
              <a:ext uri="{FF2B5EF4-FFF2-40B4-BE49-F238E27FC236}">
                <a16:creationId xmlns:a16="http://schemas.microsoft.com/office/drawing/2014/main" id="{9B0FA63F-5A91-133F-3BA9-1681C940E53F}"/>
              </a:ext>
            </a:extLst>
          </p:cNvPr>
          <p:cNvSpPr/>
          <p:nvPr/>
        </p:nvSpPr>
        <p:spPr>
          <a:xfrm>
            <a:off x="5842599" y="2195024"/>
            <a:ext cx="1029535" cy="11505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1" name="Rectángulo 60">
            <a:extLst>
              <a:ext uri="{FF2B5EF4-FFF2-40B4-BE49-F238E27FC236}">
                <a16:creationId xmlns:a16="http://schemas.microsoft.com/office/drawing/2014/main" id="{83AE35CE-2928-138B-73DB-E6B8F0F1E1B7}"/>
              </a:ext>
            </a:extLst>
          </p:cNvPr>
          <p:cNvSpPr/>
          <p:nvPr/>
        </p:nvSpPr>
        <p:spPr>
          <a:xfrm>
            <a:off x="6850734" y="2195024"/>
            <a:ext cx="1029535" cy="11505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2" name="Rectángulo 61">
            <a:extLst>
              <a:ext uri="{FF2B5EF4-FFF2-40B4-BE49-F238E27FC236}">
                <a16:creationId xmlns:a16="http://schemas.microsoft.com/office/drawing/2014/main" id="{2AB9B21F-1654-F2A1-FAC8-1F9D3991FE6E}"/>
              </a:ext>
            </a:extLst>
          </p:cNvPr>
          <p:cNvSpPr/>
          <p:nvPr/>
        </p:nvSpPr>
        <p:spPr>
          <a:xfrm>
            <a:off x="3801034" y="4328973"/>
            <a:ext cx="1029535" cy="11505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3" name="Rectángulo 62">
            <a:extLst>
              <a:ext uri="{FF2B5EF4-FFF2-40B4-BE49-F238E27FC236}">
                <a16:creationId xmlns:a16="http://schemas.microsoft.com/office/drawing/2014/main" id="{A79D0CD3-0563-AB5C-139B-9EE37474CD1E}"/>
              </a:ext>
            </a:extLst>
          </p:cNvPr>
          <p:cNvSpPr/>
          <p:nvPr/>
        </p:nvSpPr>
        <p:spPr>
          <a:xfrm>
            <a:off x="4819184" y="4328972"/>
            <a:ext cx="1029535" cy="11505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4" name="Rectángulo 63">
            <a:extLst>
              <a:ext uri="{FF2B5EF4-FFF2-40B4-BE49-F238E27FC236}">
                <a16:creationId xmlns:a16="http://schemas.microsoft.com/office/drawing/2014/main" id="{55ECBF00-811C-C20C-50DF-214634B5596B}"/>
              </a:ext>
            </a:extLst>
          </p:cNvPr>
          <p:cNvSpPr/>
          <p:nvPr/>
        </p:nvSpPr>
        <p:spPr>
          <a:xfrm>
            <a:off x="5834252" y="4328971"/>
            <a:ext cx="1029535" cy="11505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5" name="Rectángulo 64">
            <a:extLst>
              <a:ext uri="{FF2B5EF4-FFF2-40B4-BE49-F238E27FC236}">
                <a16:creationId xmlns:a16="http://schemas.microsoft.com/office/drawing/2014/main" id="{C05897D1-3D4A-6392-C753-6C8E769F45C2}"/>
              </a:ext>
            </a:extLst>
          </p:cNvPr>
          <p:cNvSpPr/>
          <p:nvPr/>
        </p:nvSpPr>
        <p:spPr>
          <a:xfrm>
            <a:off x="6842387" y="4328971"/>
            <a:ext cx="1029535" cy="11505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6" name="Heptágono 65">
            <a:extLst>
              <a:ext uri="{FF2B5EF4-FFF2-40B4-BE49-F238E27FC236}">
                <a16:creationId xmlns:a16="http://schemas.microsoft.com/office/drawing/2014/main" id="{68715479-56A6-F4C0-BE4F-DE32B6B063E5}"/>
              </a:ext>
            </a:extLst>
          </p:cNvPr>
          <p:cNvSpPr/>
          <p:nvPr/>
        </p:nvSpPr>
        <p:spPr>
          <a:xfrm>
            <a:off x="3625683" y="1744144"/>
            <a:ext cx="423300" cy="394282"/>
          </a:xfrm>
          <a:prstGeom prst="heptagon">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s-ES" dirty="0"/>
              <a:t>R</a:t>
            </a:r>
          </a:p>
        </p:txBody>
      </p:sp>
      <p:sp>
        <p:nvSpPr>
          <p:cNvPr id="67" name="Heptágono 66">
            <a:extLst>
              <a:ext uri="{FF2B5EF4-FFF2-40B4-BE49-F238E27FC236}">
                <a16:creationId xmlns:a16="http://schemas.microsoft.com/office/drawing/2014/main" id="{9A37D9D3-3ACD-EA78-6B85-0D66D48DC62C}"/>
              </a:ext>
            </a:extLst>
          </p:cNvPr>
          <p:cNvSpPr/>
          <p:nvPr/>
        </p:nvSpPr>
        <p:spPr>
          <a:xfrm>
            <a:off x="6632237" y="1744002"/>
            <a:ext cx="423300" cy="394282"/>
          </a:xfrm>
          <a:prstGeom prst="heptagon">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s-ES" dirty="0"/>
              <a:t>R</a:t>
            </a:r>
          </a:p>
        </p:txBody>
      </p:sp>
      <p:sp>
        <p:nvSpPr>
          <p:cNvPr id="68" name="Heptágono 67">
            <a:extLst>
              <a:ext uri="{FF2B5EF4-FFF2-40B4-BE49-F238E27FC236}">
                <a16:creationId xmlns:a16="http://schemas.microsoft.com/office/drawing/2014/main" id="{01FD458B-021C-97F4-79A9-5341A2A33F09}"/>
              </a:ext>
            </a:extLst>
          </p:cNvPr>
          <p:cNvSpPr/>
          <p:nvPr/>
        </p:nvSpPr>
        <p:spPr>
          <a:xfrm>
            <a:off x="5654730" y="1731611"/>
            <a:ext cx="423300" cy="394282"/>
          </a:xfrm>
          <a:prstGeom prst="heptagon">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s-ES" dirty="0"/>
              <a:t>R</a:t>
            </a:r>
          </a:p>
        </p:txBody>
      </p:sp>
      <p:sp>
        <p:nvSpPr>
          <p:cNvPr id="69" name="Heptágono 68">
            <a:extLst>
              <a:ext uri="{FF2B5EF4-FFF2-40B4-BE49-F238E27FC236}">
                <a16:creationId xmlns:a16="http://schemas.microsoft.com/office/drawing/2014/main" id="{D29EEB2F-6C42-2F44-7F42-03E5AB976C3E}"/>
              </a:ext>
            </a:extLst>
          </p:cNvPr>
          <p:cNvSpPr/>
          <p:nvPr/>
        </p:nvSpPr>
        <p:spPr>
          <a:xfrm>
            <a:off x="4617423" y="1722505"/>
            <a:ext cx="423300" cy="394282"/>
          </a:xfrm>
          <a:prstGeom prst="heptagon">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s-ES" dirty="0"/>
              <a:t>R</a:t>
            </a:r>
          </a:p>
        </p:txBody>
      </p:sp>
      <p:sp>
        <p:nvSpPr>
          <p:cNvPr id="70" name="Heptágono 69">
            <a:extLst>
              <a:ext uri="{FF2B5EF4-FFF2-40B4-BE49-F238E27FC236}">
                <a16:creationId xmlns:a16="http://schemas.microsoft.com/office/drawing/2014/main" id="{5F57FAE2-69E9-8FD4-C610-C52CC1AF3C06}"/>
              </a:ext>
            </a:extLst>
          </p:cNvPr>
          <p:cNvSpPr/>
          <p:nvPr/>
        </p:nvSpPr>
        <p:spPr>
          <a:xfrm>
            <a:off x="7669504" y="5571146"/>
            <a:ext cx="423300" cy="394282"/>
          </a:xfrm>
          <a:prstGeom prst="heptagon">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s-ES" dirty="0"/>
              <a:t>R</a:t>
            </a:r>
          </a:p>
        </p:txBody>
      </p:sp>
      <p:sp>
        <p:nvSpPr>
          <p:cNvPr id="71" name="Heptágono 70">
            <a:extLst>
              <a:ext uri="{FF2B5EF4-FFF2-40B4-BE49-F238E27FC236}">
                <a16:creationId xmlns:a16="http://schemas.microsoft.com/office/drawing/2014/main" id="{2CABFC81-48F2-230B-5D61-709B14CD04E6}"/>
              </a:ext>
            </a:extLst>
          </p:cNvPr>
          <p:cNvSpPr/>
          <p:nvPr/>
        </p:nvSpPr>
        <p:spPr>
          <a:xfrm>
            <a:off x="6660484" y="5558659"/>
            <a:ext cx="423300" cy="394282"/>
          </a:xfrm>
          <a:prstGeom prst="heptagon">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s-ES" dirty="0"/>
              <a:t>R</a:t>
            </a:r>
          </a:p>
        </p:txBody>
      </p:sp>
      <p:sp>
        <p:nvSpPr>
          <p:cNvPr id="72" name="Heptágono 71">
            <a:extLst>
              <a:ext uri="{FF2B5EF4-FFF2-40B4-BE49-F238E27FC236}">
                <a16:creationId xmlns:a16="http://schemas.microsoft.com/office/drawing/2014/main" id="{F3DE2D7D-AFC5-704B-ED51-71D5C5AE49C3}"/>
              </a:ext>
            </a:extLst>
          </p:cNvPr>
          <p:cNvSpPr/>
          <p:nvPr/>
        </p:nvSpPr>
        <p:spPr>
          <a:xfrm>
            <a:off x="5652506" y="5578137"/>
            <a:ext cx="423300" cy="394282"/>
          </a:xfrm>
          <a:prstGeom prst="heptagon">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s-ES" dirty="0"/>
              <a:t>R</a:t>
            </a:r>
          </a:p>
        </p:txBody>
      </p:sp>
      <p:sp>
        <p:nvSpPr>
          <p:cNvPr id="73" name="Heptágono 72">
            <a:extLst>
              <a:ext uri="{FF2B5EF4-FFF2-40B4-BE49-F238E27FC236}">
                <a16:creationId xmlns:a16="http://schemas.microsoft.com/office/drawing/2014/main" id="{D97358AB-5B30-0B95-2535-F8A46FD84AAE}"/>
              </a:ext>
            </a:extLst>
          </p:cNvPr>
          <p:cNvSpPr/>
          <p:nvPr/>
        </p:nvSpPr>
        <p:spPr>
          <a:xfrm>
            <a:off x="4627266" y="5568649"/>
            <a:ext cx="423300" cy="394282"/>
          </a:xfrm>
          <a:prstGeom prst="heptagon">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s-ES" dirty="0"/>
              <a:t>R</a:t>
            </a:r>
          </a:p>
        </p:txBody>
      </p:sp>
      <p:sp>
        <p:nvSpPr>
          <p:cNvPr id="74" name="Heptágono 73">
            <a:extLst>
              <a:ext uri="{FF2B5EF4-FFF2-40B4-BE49-F238E27FC236}">
                <a16:creationId xmlns:a16="http://schemas.microsoft.com/office/drawing/2014/main" id="{A78BE821-DD55-4537-4008-CF47CA9D9227}"/>
              </a:ext>
            </a:extLst>
          </p:cNvPr>
          <p:cNvSpPr/>
          <p:nvPr/>
        </p:nvSpPr>
        <p:spPr>
          <a:xfrm>
            <a:off x="3589384" y="5583449"/>
            <a:ext cx="423300" cy="394282"/>
          </a:xfrm>
          <a:prstGeom prst="heptagon">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s-ES" dirty="0"/>
              <a:t>R</a:t>
            </a:r>
          </a:p>
        </p:txBody>
      </p:sp>
      <p:sp>
        <p:nvSpPr>
          <p:cNvPr id="75" name="Heptágono 74">
            <a:extLst>
              <a:ext uri="{FF2B5EF4-FFF2-40B4-BE49-F238E27FC236}">
                <a16:creationId xmlns:a16="http://schemas.microsoft.com/office/drawing/2014/main" id="{585CB9EE-D93C-DA31-B63D-9AB9100DD98C}"/>
              </a:ext>
            </a:extLst>
          </p:cNvPr>
          <p:cNvSpPr/>
          <p:nvPr/>
        </p:nvSpPr>
        <p:spPr>
          <a:xfrm>
            <a:off x="7647217" y="1722505"/>
            <a:ext cx="423300" cy="394282"/>
          </a:xfrm>
          <a:prstGeom prst="heptagon">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s-ES" dirty="0"/>
              <a:t>R</a:t>
            </a:r>
          </a:p>
        </p:txBody>
      </p:sp>
      <p:sp>
        <p:nvSpPr>
          <p:cNvPr id="76" name="CuadroTexto 75">
            <a:extLst>
              <a:ext uri="{FF2B5EF4-FFF2-40B4-BE49-F238E27FC236}">
                <a16:creationId xmlns:a16="http://schemas.microsoft.com/office/drawing/2014/main" id="{35AA2062-9BD5-46DF-3A80-9EA2DAA38F04}"/>
              </a:ext>
            </a:extLst>
          </p:cNvPr>
          <p:cNvSpPr txBox="1"/>
          <p:nvPr/>
        </p:nvSpPr>
        <p:spPr>
          <a:xfrm>
            <a:off x="3011544" y="2831497"/>
            <a:ext cx="474924"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ES" dirty="0"/>
              <a:t>V1</a:t>
            </a:r>
          </a:p>
        </p:txBody>
      </p:sp>
      <p:sp>
        <p:nvSpPr>
          <p:cNvPr id="77" name="CuadroTexto 76">
            <a:extLst>
              <a:ext uri="{FF2B5EF4-FFF2-40B4-BE49-F238E27FC236}">
                <a16:creationId xmlns:a16="http://schemas.microsoft.com/office/drawing/2014/main" id="{0705C2FC-97E4-8EEC-FFB4-2DA49B019690}"/>
              </a:ext>
            </a:extLst>
          </p:cNvPr>
          <p:cNvSpPr txBox="1"/>
          <p:nvPr/>
        </p:nvSpPr>
        <p:spPr>
          <a:xfrm>
            <a:off x="7139875" y="4784638"/>
            <a:ext cx="474924"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ES" dirty="0"/>
              <a:t>V8</a:t>
            </a:r>
          </a:p>
        </p:txBody>
      </p:sp>
      <p:sp>
        <p:nvSpPr>
          <p:cNvPr id="78" name="CuadroTexto 77">
            <a:extLst>
              <a:ext uri="{FF2B5EF4-FFF2-40B4-BE49-F238E27FC236}">
                <a16:creationId xmlns:a16="http://schemas.microsoft.com/office/drawing/2014/main" id="{2B1ABD3A-3116-4DEF-D68C-A999F1B2191A}"/>
              </a:ext>
            </a:extLst>
          </p:cNvPr>
          <p:cNvSpPr txBox="1"/>
          <p:nvPr/>
        </p:nvSpPr>
        <p:spPr>
          <a:xfrm>
            <a:off x="6138045" y="4784638"/>
            <a:ext cx="474924"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ES" dirty="0"/>
              <a:t>V8</a:t>
            </a:r>
          </a:p>
        </p:txBody>
      </p:sp>
      <p:sp>
        <p:nvSpPr>
          <p:cNvPr id="79" name="CuadroTexto 78">
            <a:extLst>
              <a:ext uri="{FF2B5EF4-FFF2-40B4-BE49-F238E27FC236}">
                <a16:creationId xmlns:a16="http://schemas.microsoft.com/office/drawing/2014/main" id="{432831E3-9355-308A-1744-16C7F245886F}"/>
              </a:ext>
            </a:extLst>
          </p:cNvPr>
          <p:cNvSpPr txBox="1"/>
          <p:nvPr/>
        </p:nvSpPr>
        <p:spPr>
          <a:xfrm>
            <a:off x="5097789" y="4784638"/>
            <a:ext cx="563334"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ES" dirty="0"/>
              <a:t>V10</a:t>
            </a:r>
          </a:p>
        </p:txBody>
      </p:sp>
      <p:sp>
        <p:nvSpPr>
          <p:cNvPr id="80" name="CuadroTexto 79">
            <a:extLst>
              <a:ext uri="{FF2B5EF4-FFF2-40B4-BE49-F238E27FC236}">
                <a16:creationId xmlns:a16="http://schemas.microsoft.com/office/drawing/2014/main" id="{5E993262-3544-541E-785A-313647B9D947}"/>
              </a:ext>
            </a:extLst>
          </p:cNvPr>
          <p:cNvSpPr txBox="1"/>
          <p:nvPr/>
        </p:nvSpPr>
        <p:spPr>
          <a:xfrm>
            <a:off x="4086685" y="4784638"/>
            <a:ext cx="559369"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ES" dirty="0"/>
              <a:t>V11</a:t>
            </a:r>
          </a:p>
        </p:txBody>
      </p:sp>
      <p:sp>
        <p:nvSpPr>
          <p:cNvPr id="81" name="CuadroTexto 80">
            <a:extLst>
              <a:ext uri="{FF2B5EF4-FFF2-40B4-BE49-F238E27FC236}">
                <a16:creationId xmlns:a16="http://schemas.microsoft.com/office/drawing/2014/main" id="{91BD843B-4804-C63B-BFB8-816EE157F54B}"/>
              </a:ext>
            </a:extLst>
          </p:cNvPr>
          <p:cNvSpPr txBox="1"/>
          <p:nvPr/>
        </p:nvSpPr>
        <p:spPr>
          <a:xfrm>
            <a:off x="8218564" y="2770283"/>
            <a:ext cx="474924"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ES" dirty="0"/>
              <a:t>V6</a:t>
            </a:r>
          </a:p>
        </p:txBody>
      </p:sp>
      <p:sp>
        <p:nvSpPr>
          <p:cNvPr id="82" name="CuadroTexto 81">
            <a:extLst>
              <a:ext uri="{FF2B5EF4-FFF2-40B4-BE49-F238E27FC236}">
                <a16:creationId xmlns:a16="http://schemas.microsoft.com/office/drawing/2014/main" id="{23E613EC-4AAD-D8C6-AA89-9ADC470D82F1}"/>
              </a:ext>
            </a:extLst>
          </p:cNvPr>
          <p:cNvSpPr txBox="1"/>
          <p:nvPr/>
        </p:nvSpPr>
        <p:spPr>
          <a:xfrm>
            <a:off x="2958660" y="4428106"/>
            <a:ext cx="474924"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ES" dirty="0"/>
              <a:t>V1</a:t>
            </a:r>
          </a:p>
        </p:txBody>
      </p:sp>
      <p:sp>
        <p:nvSpPr>
          <p:cNvPr id="83" name="CuadroTexto 82">
            <a:extLst>
              <a:ext uri="{FF2B5EF4-FFF2-40B4-BE49-F238E27FC236}">
                <a16:creationId xmlns:a16="http://schemas.microsoft.com/office/drawing/2014/main" id="{F044C362-27F8-EFD8-FC46-3DCA0F3F18FC}"/>
              </a:ext>
            </a:extLst>
          </p:cNvPr>
          <p:cNvSpPr txBox="1"/>
          <p:nvPr/>
        </p:nvSpPr>
        <p:spPr>
          <a:xfrm>
            <a:off x="6127138" y="2657429"/>
            <a:ext cx="474924"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ES" dirty="0"/>
              <a:t>V4</a:t>
            </a:r>
          </a:p>
        </p:txBody>
      </p:sp>
      <p:sp>
        <p:nvSpPr>
          <p:cNvPr id="84" name="CuadroTexto 83">
            <a:extLst>
              <a:ext uri="{FF2B5EF4-FFF2-40B4-BE49-F238E27FC236}">
                <a16:creationId xmlns:a16="http://schemas.microsoft.com/office/drawing/2014/main" id="{EDE57FC2-EB46-D19D-113C-32911C03A99C}"/>
              </a:ext>
            </a:extLst>
          </p:cNvPr>
          <p:cNvSpPr txBox="1"/>
          <p:nvPr/>
        </p:nvSpPr>
        <p:spPr>
          <a:xfrm>
            <a:off x="7124572" y="2662793"/>
            <a:ext cx="474924"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ES" dirty="0"/>
              <a:t>V5</a:t>
            </a:r>
          </a:p>
        </p:txBody>
      </p:sp>
      <p:sp>
        <p:nvSpPr>
          <p:cNvPr id="85" name="CuadroTexto 84">
            <a:extLst>
              <a:ext uri="{FF2B5EF4-FFF2-40B4-BE49-F238E27FC236}">
                <a16:creationId xmlns:a16="http://schemas.microsoft.com/office/drawing/2014/main" id="{7E9D84C2-8BD9-1BB2-3A4A-3B9F2C46DA98}"/>
              </a:ext>
            </a:extLst>
          </p:cNvPr>
          <p:cNvSpPr txBox="1"/>
          <p:nvPr/>
        </p:nvSpPr>
        <p:spPr>
          <a:xfrm>
            <a:off x="8201185" y="4473699"/>
            <a:ext cx="474924"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ES" dirty="0"/>
              <a:t>V7</a:t>
            </a:r>
          </a:p>
        </p:txBody>
      </p:sp>
      <p:sp>
        <p:nvSpPr>
          <p:cNvPr id="86" name="CuadroTexto 85">
            <a:extLst>
              <a:ext uri="{FF2B5EF4-FFF2-40B4-BE49-F238E27FC236}">
                <a16:creationId xmlns:a16="http://schemas.microsoft.com/office/drawing/2014/main" id="{AC25AC1A-3B9D-8F67-9224-72F7745794EB}"/>
              </a:ext>
            </a:extLst>
          </p:cNvPr>
          <p:cNvSpPr txBox="1"/>
          <p:nvPr/>
        </p:nvSpPr>
        <p:spPr>
          <a:xfrm>
            <a:off x="5096489" y="2668042"/>
            <a:ext cx="474924"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ES" dirty="0"/>
              <a:t>V3</a:t>
            </a:r>
          </a:p>
        </p:txBody>
      </p:sp>
      <p:sp>
        <p:nvSpPr>
          <p:cNvPr id="87" name="CuadroTexto 86">
            <a:extLst>
              <a:ext uri="{FF2B5EF4-FFF2-40B4-BE49-F238E27FC236}">
                <a16:creationId xmlns:a16="http://schemas.microsoft.com/office/drawing/2014/main" id="{223CE059-952A-DE9E-3C6B-74DCD205766C}"/>
              </a:ext>
            </a:extLst>
          </p:cNvPr>
          <p:cNvSpPr txBox="1"/>
          <p:nvPr/>
        </p:nvSpPr>
        <p:spPr>
          <a:xfrm>
            <a:off x="4106783" y="2665818"/>
            <a:ext cx="474924"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ES" dirty="0"/>
              <a:t>V2</a:t>
            </a:r>
          </a:p>
        </p:txBody>
      </p:sp>
      <p:sp>
        <p:nvSpPr>
          <p:cNvPr id="88" name="Heptágono 87">
            <a:extLst>
              <a:ext uri="{FF2B5EF4-FFF2-40B4-BE49-F238E27FC236}">
                <a16:creationId xmlns:a16="http://schemas.microsoft.com/office/drawing/2014/main" id="{C819A7E4-65E0-5C99-D822-869BCAA667C2}"/>
              </a:ext>
            </a:extLst>
          </p:cNvPr>
          <p:cNvSpPr/>
          <p:nvPr/>
        </p:nvSpPr>
        <p:spPr>
          <a:xfrm>
            <a:off x="9161225" y="2942474"/>
            <a:ext cx="423300" cy="394282"/>
          </a:xfrm>
          <a:prstGeom prst="heptagon">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s-ES" dirty="0"/>
              <a:t>R</a:t>
            </a:r>
          </a:p>
        </p:txBody>
      </p:sp>
      <p:sp>
        <p:nvSpPr>
          <p:cNvPr id="89" name="Heptágono 88">
            <a:extLst>
              <a:ext uri="{FF2B5EF4-FFF2-40B4-BE49-F238E27FC236}">
                <a16:creationId xmlns:a16="http://schemas.microsoft.com/office/drawing/2014/main" id="{4CEF2E17-E42D-739B-8776-BF234B16544D}"/>
              </a:ext>
            </a:extLst>
          </p:cNvPr>
          <p:cNvSpPr/>
          <p:nvPr/>
        </p:nvSpPr>
        <p:spPr>
          <a:xfrm>
            <a:off x="9167085" y="4448749"/>
            <a:ext cx="423300" cy="394282"/>
          </a:xfrm>
          <a:prstGeom prst="heptagon">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s-ES" dirty="0"/>
              <a:t>R</a:t>
            </a:r>
          </a:p>
        </p:txBody>
      </p:sp>
      <p:sp>
        <p:nvSpPr>
          <p:cNvPr id="90" name="Heptágono 89">
            <a:extLst>
              <a:ext uri="{FF2B5EF4-FFF2-40B4-BE49-F238E27FC236}">
                <a16:creationId xmlns:a16="http://schemas.microsoft.com/office/drawing/2014/main" id="{86596864-0827-1ED0-D971-A09C80B4D52F}"/>
              </a:ext>
            </a:extLst>
          </p:cNvPr>
          <p:cNvSpPr/>
          <p:nvPr/>
        </p:nvSpPr>
        <p:spPr>
          <a:xfrm>
            <a:off x="2083874" y="4390356"/>
            <a:ext cx="423300" cy="394282"/>
          </a:xfrm>
          <a:prstGeom prst="heptag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S" dirty="0"/>
              <a:t>R</a:t>
            </a:r>
          </a:p>
        </p:txBody>
      </p:sp>
      <p:sp>
        <p:nvSpPr>
          <p:cNvPr id="91" name="Heptágono 90">
            <a:extLst>
              <a:ext uri="{FF2B5EF4-FFF2-40B4-BE49-F238E27FC236}">
                <a16:creationId xmlns:a16="http://schemas.microsoft.com/office/drawing/2014/main" id="{87998710-85E8-F0BF-1669-484E83258BD9}"/>
              </a:ext>
            </a:extLst>
          </p:cNvPr>
          <p:cNvSpPr/>
          <p:nvPr/>
        </p:nvSpPr>
        <p:spPr>
          <a:xfrm>
            <a:off x="2104981" y="2850484"/>
            <a:ext cx="423300" cy="394282"/>
          </a:xfrm>
          <a:prstGeom prst="heptagon">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s-ES" dirty="0"/>
              <a:t>R</a:t>
            </a:r>
          </a:p>
        </p:txBody>
      </p:sp>
      <p:sp>
        <p:nvSpPr>
          <p:cNvPr id="92" name="Heptágono 91">
            <a:extLst>
              <a:ext uri="{FF2B5EF4-FFF2-40B4-BE49-F238E27FC236}">
                <a16:creationId xmlns:a16="http://schemas.microsoft.com/office/drawing/2014/main" id="{E1E1A999-52C7-973B-703D-F70F69F8033F}"/>
              </a:ext>
            </a:extLst>
          </p:cNvPr>
          <p:cNvSpPr/>
          <p:nvPr/>
        </p:nvSpPr>
        <p:spPr>
          <a:xfrm>
            <a:off x="4617423" y="3402144"/>
            <a:ext cx="423300" cy="394282"/>
          </a:xfrm>
          <a:prstGeom prst="heptagon">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 dirty="0"/>
              <a:t>R</a:t>
            </a:r>
          </a:p>
        </p:txBody>
      </p:sp>
      <p:sp>
        <p:nvSpPr>
          <p:cNvPr id="93" name="Heptágono 92">
            <a:extLst>
              <a:ext uri="{FF2B5EF4-FFF2-40B4-BE49-F238E27FC236}">
                <a16:creationId xmlns:a16="http://schemas.microsoft.com/office/drawing/2014/main" id="{52A862F0-D05D-2750-9E1D-D0FAA540D934}"/>
              </a:ext>
            </a:extLst>
          </p:cNvPr>
          <p:cNvSpPr/>
          <p:nvPr/>
        </p:nvSpPr>
        <p:spPr>
          <a:xfrm>
            <a:off x="6686259" y="3406010"/>
            <a:ext cx="423300" cy="437479"/>
          </a:xfrm>
          <a:prstGeom prst="heptagon">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 dirty="0"/>
              <a:t>R</a:t>
            </a:r>
          </a:p>
        </p:txBody>
      </p:sp>
      <p:sp>
        <p:nvSpPr>
          <p:cNvPr id="94" name="Heptágono 93">
            <a:extLst>
              <a:ext uri="{FF2B5EF4-FFF2-40B4-BE49-F238E27FC236}">
                <a16:creationId xmlns:a16="http://schemas.microsoft.com/office/drawing/2014/main" id="{1C0A9B9D-B29E-062A-B850-10C8EFF3CFC2}"/>
              </a:ext>
            </a:extLst>
          </p:cNvPr>
          <p:cNvSpPr/>
          <p:nvPr/>
        </p:nvSpPr>
        <p:spPr>
          <a:xfrm>
            <a:off x="5666568" y="3397517"/>
            <a:ext cx="423300" cy="437479"/>
          </a:xfrm>
          <a:prstGeom prst="heptagon">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 dirty="0"/>
              <a:t>R</a:t>
            </a:r>
          </a:p>
        </p:txBody>
      </p:sp>
      <p:sp>
        <p:nvSpPr>
          <p:cNvPr id="95" name="Heptágono 94">
            <a:extLst>
              <a:ext uri="{FF2B5EF4-FFF2-40B4-BE49-F238E27FC236}">
                <a16:creationId xmlns:a16="http://schemas.microsoft.com/office/drawing/2014/main" id="{5AE8257C-C6B7-4371-5541-5406EA68E048}"/>
              </a:ext>
            </a:extLst>
          </p:cNvPr>
          <p:cNvSpPr/>
          <p:nvPr/>
        </p:nvSpPr>
        <p:spPr>
          <a:xfrm>
            <a:off x="4614211" y="3882696"/>
            <a:ext cx="423300" cy="394282"/>
          </a:xfrm>
          <a:prstGeom prst="heptagon">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 dirty="0"/>
              <a:t>R</a:t>
            </a:r>
          </a:p>
        </p:txBody>
      </p:sp>
      <p:sp>
        <p:nvSpPr>
          <p:cNvPr id="96" name="Heptágono 95">
            <a:extLst>
              <a:ext uri="{FF2B5EF4-FFF2-40B4-BE49-F238E27FC236}">
                <a16:creationId xmlns:a16="http://schemas.microsoft.com/office/drawing/2014/main" id="{67D4A326-D344-F2F2-ADE9-BF764C861D7F}"/>
              </a:ext>
            </a:extLst>
          </p:cNvPr>
          <p:cNvSpPr/>
          <p:nvPr/>
        </p:nvSpPr>
        <p:spPr>
          <a:xfrm>
            <a:off x="6686259" y="3870539"/>
            <a:ext cx="423300" cy="437479"/>
          </a:xfrm>
          <a:prstGeom prst="heptagon">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 dirty="0"/>
              <a:t>R</a:t>
            </a:r>
          </a:p>
        </p:txBody>
      </p:sp>
      <p:sp>
        <p:nvSpPr>
          <p:cNvPr id="97" name="Heptágono 96">
            <a:extLst>
              <a:ext uri="{FF2B5EF4-FFF2-40B4-BE49-F238E27FC236}">
                <a16:creationId xmlns:a16="http://schemas.microsoft.com/office/drawing/2014/main" id="{1FF270BC-DDDF-EFEB-DD42-9C8CADE53913}"/>
              </a:ext>
            </a:extLst>
          </p:cNvPr>
          <p:cNvSpPr/>
          <p:nvPr/>
        </p:nvSpPr>
        <p:spPr>
          <a:xfrm>
            <a:off x="5714745" y="3870539"/>
            <a:ext cx="423300" cy="437479"/>
          </a:xfrm>
          <a:prstGeom prst="heptagon">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 dirty="0"/>
              <a:t>R</a:t>
            </a:r>
          </a:p>
        </p:txBody>
      </p:sp>
      <p:sp>
        <p:nvSpPr>
          <p:cNvPr id="98" name="Forma en L 97">
            <a:extLst>
              <a:ext uri="{FF2B5EF4-FFF2-40B4-BE49-F238E27FC236}">
                <a16:creationId xmlns:a16="http://schemas.microsoft.com/office/drawing/2014/main" id="{666035FE-4A58-918D-6531-AAD30B5B18BB}"/>
              </a:ext>
            </a:extLst>
          </p:cNvPr>
          <p:cNvSpPr/>
          <p:nvPr/>
        </p:nvSpPr>
        <p:spPr>
          <a:xfrm>
            <a:off x="770941" y="2091065"/>
            <a:ext cx="9714451" cy="4674082"/>
          </a:xfrm>
          <a:prstGeom prst="corner">
            <a:avLst>
              <a:gd name="adj1" fmla="val 13925"/>
              <a:gd name="adj2" fmla="val 20386"/>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dirty="0"/>
          </a:p>
        </p:txBody>
      </p:sp>
      <p:cxnSp>
        <p:nvCxnSpPr>
          <p:cNvPr id="99" name="Conector: angular 98">
            <a:extLst>
              <a:ext uri="{FF2B5EF4-FFF2-40B4-BE49-F238E27FC236}">
                <a16:creationId xmlns:a16="http://schemas.microsoft.com/office/drawing/2014/main" id="{51CEBDE3-D0BB-1638-D1AC-B8DCB158E316}"/>
              </a:ext>
            </a:extLst>
          </p:cNvPr>
          <p:cNvCxnSpPr>
            <a:cxnSpLocks/>
            <a:stCxn id="98" idx="3"/>
            <a:endCxn id="98" idx="0"/>
          </p:cNvCxnSpPr>
          <p:nvPr/>
        </p:nvCxnSpPr>
        <p:spPr>
          <a:xfrm rot="16200000" flipH="1">
            <a:off x="3692056" y="-353622"/>
            <a:ext cx="4348649" cy="9238022"/>
          </a:xfrm>
          <a:prstGeom prst="bentConnector4">
            <a:avLst>
              <a:gd name="adj1" fmla="val 100072"/>
              <a:gd name="adj2" fmla="val 96209"/>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100" name="Grupo 99">
            <a:extLst>
              <a:ext uri="{FF2B5EF4-FFF2-40B4-BE49-F238E27FC236}">
                <a16:creationId xmlns:a16="http://schemas.microsoft.com/office/drawing/2014/main" id="{680625BF-EB4F-2D65-4776-5922327767CA}"/>
              </a:ext>
            </a:extLst>
          </p:cNvPr>
          <p:cNvGrpSpPr/>
          <p:nvPr/>
        </p:nvGrpSpPr>
        <p:grpSpPr>
          <a:xfrm>
            <a:off x="10211933" y="4904230"/>
            <a:ext cx="1814151" cy="930133"/>
            <a:chOff x="10266342" y="1722002"/>
            <a:chExt cx="1814151" cy="930133"/>
          </a:xfrm>
        </p:grpSpPr>
        <p:sp>
          <p:nvSpPr>
            <p:cNvPr id="101" name="CuadroTexto 100">
              <a:extLst>
                <a:ext uri="{FF2B5EF4-FFF2-40B4-BE49-F238E27FC236}">
                  <a16:creationId xmlns:a16="http://schemas.microsoft.com/office/drawing/2014/main" id="{CDAE3E3C-F34A-FA34-9F9A-3653BD120207}"/>
                </a:ext>
              </a:extLst>
            </p:cNvPr>
            <p:cNvSpPr txBox="1"/>
            <p:nvPr/>
          </p:nvSpPr>
          <p:spPr>
            <a:xfrm>
              <a:off x="10685720" y="1722002"/>
              <a:ext cx="1394773" cy="923330"/>
            </a:xfrm>
            <a:prstGeom prst="rect">
              <a:avLst/>
            </a:prstGeom>
            <a:noFill/>
          </p:spPr>
          <p:txBody>
            <a:bodyPr wrap="square" rtlCol="0">
              <a:spAutoFit/>
            </a:bodyPr>
            <a:lstStyle/>
            <a:p>
              <a:r>
                <a:rPr lang="es-ES" dirty="0"/>
                <a:t>Asignado</a:t>
              </a:r>
            </a:p>
            <a:p>
              <a:endParaRPr lang="es-ES" dirty="0"/>
            </a:p>
            <a:p>
              <a:r>
                <a:rPr lang="es-ES" dirty="0"/>
                <a:t>No asignado</a:t>
              </a:r>
            </a:p>
          </p:txBody>
        </p:sp>
        <p:sp>
          <p:nvSpPr>
            <p:cNvPr id="102" name="Heptágono 101">
              <a:extLst>
                <a:ext uri="{FF2B5EF4-FFF2-40B4-BE49-F238E27FC236}">
                  <a16:creationId xmlns:a16="http://schemas.microsoft.com/office/drawing/2014/main" id="{7C2BA0EA-F1CD-36FE-2D51-9579DF738C02}"/>
                </a:ext>
              </a:extLst>
            </p:cNvPr>
            <p:cNvSpPr/>
            <p:nvPr/>
          </p:nvSpPr>
          <p:spPr>
            <a:xfrm>
              <a:off x="10266342" y="1722002"/>
              <a:ext cx="423300" cy="394282"/>
            </a:xfrm>
            <a:prstGeom prst="heptag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S" dirty="0"/>
                <a:t>R</a:t>
              </a:r>
            </a:p>
          </p:txBody>
        </p:sp>
        <p:sp>
          <p:nvSpPr>
            <p:cNvPr id="103" name="Heptágono 102">
              <a:extLst>
                <a:ext uri="{FF2B5EF4-FFF2-40B4-BE49-F238E27FC236}">
                  <a16:creationId xmlns:a16="http://schemas.microsoft.com/office/drawing/2014/main" id="{F60CD81B-3731-7146-5C6C-582D436203AF}"/>
                </a:ext>
              </a:extLst>
            </p:cNvPr>
            <p:cNvSpPr/>
            <p:nvPr/>
          </p:nvSpPr>
          <p:spPr>
            <a:xfrm>
              <a:off x="10295120" y="2257853"/>
              <a:ext cx="423300" cy="394282"/>
            </a:xfrm>
            <a:prstGeom prst="heptagon">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 dirty="0"/>
                <a:t>R</a:t>
              </a:r>
            </a:p>
          </p:txBody>
        </p:sp>
      </p:grpSp>
      <p:grpSp>
        <p:nvGrpSpPr>
          <p:cNvPr id="104" name="Grupo 103">
            <a:extLst>
              <a:ext uri="{FF2B5EF4-FFF2-40B4-BE49-F238E27FC236}">
                <a16:creationId xmlns:a16="http://schemas.microsoft.com/office/drawing/2014/main" id="{6428A5FB-4D2E-D101-7CE2-7F6602EFAD37}"/>
              </a:ext>
            </a:extLst>
          </p:cNvPr>
          <p:cNvGrpSpPr/>
          <p:nvPr/>
        </p:nvGrpSpPr>
        <p:grpSpPr>
          <a:xfrm>
            <a:off x="0" y="0"/>
            <a:ext cx="12192000" cy="764540"/>
            <a:chOff x="0" y="0"/>
            <a:chExt cx="12192000" cy="764540"/>
          </a:xfrm>
        </p:grpSpPr>
        <p:sp>
          <p:nvSpPr>
            <p:cNvPr id="105" name="Rectángulo 104">
              <a:extLst>
                <a:ext uri="{FF2B5EF4-FFF2-40B4-BE49-F238E27FC236}">
                  <a16:creationId xmlns:a16="http://schemas.microsoft.com/office/drawing/2014/main" id="{472F91C2-FF14-139C-6BB5-FE4DABB4B107}"/>
                </a:ext>
              </a:extLst>
            </p:cNvPr>
            <p:cNvSpPr/>
            <p:nvPr/>
          </p:nvSpPr>
          <p:spPr>
            <a:xfrm>
              <a:off x="5306765" y="0"/>
              <a:ext cx="6885235" cy="7645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l"/>
              <a:endParaRPr lang="es-ES" dirty="0"/>
            </a:p>
          </p:txBody>
        </p:sp>
        <p:sp>
          <p:nvSpPr>
            <p:cNvPr id="106" name="CuadroTexto 105">
              <a:extLst>
                <a:ext uri="{FF2B5EF4-FFF2-40B4-BE49-F238E27FC236}">
                  <a16:creationId xmlns:a16="http://schemas.microsoft.com/office/drawing/2014/main" id="{B8D2B82F-163C-5986-0768-902738071CBC}"/>
                </a:ext>
              </a:extLst>
            </p:cNvPr>
            <p:cNvSpPr txBox="1"/>
            <p:nvPr/>
          </p:nvSpPr>
          <p:spPr>
            <a:xfrm>
              <a:off x="5306765" y="59104"/>
              <a:ext cx="6625982" cy="646331"/>
            </a:xfrm>
            <a:prstGeom prst="rect">
              <a:avLst/>
            </a:prstGeom>
            <a:noFill/>
          </p:spPr>
          <p:txBody>
            <a:bodyPr wrap="square">
              <a:spAutoFit/>
            </a:bodyPr>
            <a:lstStyle/>
            <a:p>
              <a:r>
                <a:rPr lang="es-ES" sz="1800" b="1" cap="all" dirty="0">
                  <a:solidFill>
                    <a:schemeClr val="bg1"/>
                  </a:solidFill>
                </a:rPr>
                <a:t>Jornada ruido AMBIENTAL miterd-cedex – 8 de julio de 2022</a:t>
              </a:r>
            </a:p>
            <a:p>
              <a:r>
                <a:rPr lang="es-ES" sz="1800" b="1" cap="all" dirty="0">
                  <a:solidFill>
                    <a:schemeClr val="bg1"/>
                  </a:solidFill>
                </a:rPr>
                <a:t>- GUÍA BÁSICA CNOSSOS MITERD-CEDEX</a:t>
              </a:r>
            </a:p>
          </p:txBody>
        </p:sp>
        <p:pic>
          <p:nvPicPr>
            <p:cNvPr id="107" name="Imagen 106">
              <a:extLst>
                <a:ext uri="{FF2B5EF4-FFF2-40B4-BE49-F238E27FC236}">
                  <a16:creationId xmlns:a16="http://schemas.microsoft.com/office/drawing/2014/main" id="{B4BECC3F-F6FC-2601-2F13-561AB22747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5306765" cy="764540"/>
            </a:xfrm>
            <a:prstGeom prst="rect">
              <a:avLst/>
            </a:prstGeom>
            <a:ln>
              <a:solidFill>
                <a:srgbClr val="002060"/>
              </a:solidFill>
            </a:ln>
          </p:spPr>
        </p:pic>
      </p:grpSp>
    </p:spTree>
    <p:extLst>
      <p:ext uri="{BB962C8B-B14F-4D97-AF65-F5344CB8AC3E}">
        <p14:creationId xmlns:p14="http://schemas.microsoft.com/office/powerpoint/2010/main" val="41482324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9C79C79C-FA94-86BC-2492-71227E83AE7C}"/>
              </a:ext>
            </a:extLst>
          </p:cNvPr>
          <p:cNvSpPr txBox="1"/>
          <p:nvPr/>
        </p:nvSpPr>
        <p:spPr>
          <a:xfrm>
            <a:off x="192948" y="727050"/>
            <a:ext cx="11843108" cy="923330"/>
          </a:xfrm>
          <a:prstGeom prst="rect">
            <a:avLst/>
          </a:prstGeom>
          <a:noFill/>
        </p:spPr>
        <p:txBody>
          <a:bodyPr wrap="square">
            <a:spAutoFit/>
          </a:bodyPr>
          <a:lstStyle/>
          <a:p>
            <a:r>
              <a:rPr lang="es-ES" b="1" i="0" dirty="0">
                <a:solidFill>
                  <a:srgbClr val="000000"/>
                </a:solidFill>
                <a:effectLst/>
                <a:latin typeface="verdana" panose="020B0604030504040204" pitchFamily="34" charset="0"/>
              </a:rPr>
              <a:t>Situación 2b: </a:t>
            </a:r>
            <a:r>
              <a:rPr lang="es-ES" i="0" dirty="0">
                <a:solidFill>
                  <a:srgbClr val="000000"/>
                </a:solidFill>
                <a:effectLst/>
                <a:latin typeface="verdana" panose="020B0604030504040204" pitchFamily="34" charset="0"/>
              </a:rPr>
              <a:t>La información disponible muestra que las viviendas están dispuestas dentro de un edificio de apartamentos de forma que tienen varias fachadas expuestas al ruido, o se desconoce cuántas fachadas de las viviendas están expuestas al ruido</a:t>
            </a:r>
            <a:endParaRPr lang="es-ES" dirty="0"/>
          </a:p>
        </p:txBody>
      </p:sp>
      <p:grpSp>
        <p:nvGrpSpPr>
          <p:cNvPr id="64" name="Grupo 63">
            <a:extLst>
              <a:ext uri="{FF2B5EF4-FFF2-40B4-BE49-F238E27FC236}">
                <a16:creationId xmlns:a16="http://schemas.microsoft.com/office/drawing/2014/main" id="{EA171478-F2C7-4292-4E88-CF57205B3190}"/>
              </a:ext>
            </a:extLst>
          </p:cNvPr>
          <p:cNvGrpSpPr/>
          <p:nvPr/>
        </p:nvGrpSpPr>
        <p:grpSpPr>
          <a:xfrm>
            <a:off x="10298562" y="4931634"/>
            <a:ext cx="1814151" cy="930133"/>
            <a:chOff x="10266342" y="1722002"/>
            <a:chExt cx="1814151" cy="930133"/>
          </a:xfrm>
        </p:grpSpPr>
        <p:sp>
          <p:nvSpPr>
            <p:cNvPr id="65" name="CuadroTexto 64">
              <a:extLst>
                <a:ext uri="{FF2B5EF4-FFF2-40B4-BE49-F238E27FC236}">
                  <a16:creationId xmlns:a16="http://schemas.microsoft.com/office/drawing/2014/main" id="{F7000121-3CD0-9949-0C4E-1B37B64B2DD7}"/>
                </a:ext>
              </a:extLst>
            </p:cNvPr>
            <p:cNvSpPr txBox="1"/>
            <p:nvPr/>
          </p:nvSpPr>
          <p:spPr>
            <a:xfrm>
              <a:off x="10685720" y="1722002"/>
              <a:ext cx="1394773" cy="923330"/>
            </a:xfrm>
            <a:prstGeom prst="rect">
              <a:avLst/>
            </a:prstGeom>
            <a:noFill/>
          </p:spPr>
          <p:txBody>
            <a:bodyPr wrap="square" rtlCol="0">
              <a:spAutoFit/>
            </a:bodyPr>
            <a:lstStyle/>
            <a:p>
              <a:r>
                <a:rPr lang="es-ES" dirty="0"/>
                <a:t>Asignado</a:t>
              </a:r>
            </a:p>
            <a:p>
              <a:endParaRPr lang="es-ES" dirty="0"/>
            </a:p>
            <a:p>
              <a:r>
                <a:rPr lang="es-ES" dirty="0"/>
                <a:t>No asignado</a:t>
              </a:r>
            </a:p>
          </p:txBody>
        </p:sp>
        <p:sp>
          <p:nvSpPr>
            <p:cNvPr id="66" name="Heptágono 65">
              <a:extLst>
                <a:ext uri="{FF2B5EF4-FFF2-40B4-BE49-F238E27FC236}">
                  <a16:creationId xmlns:a16="http://schemas.microsoft.com/office/drawing/2014/main" id="{A30D8774-65BD-9495-59AC-278ECA621B50}"/>
                </a:ext>
              </a:extLst>
            </p:cNvPr>
            <p:cNvSpPr/>
            <p:nvPr/>
          </p:nvSpPr>
          <p:spPr>
            <a:xfrm>
              <a:off x="10266342" y="1722002"/>
              <a:ext cx="423300" cy="394282"/>
            </a:xfrm>
            <a:prstGeom prst="heptag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S" dirty="0"/>
                <a:t>R</a:t>
              </a:r>
            </a:p>
          </p:txBody>
        </p:sp>
        <p:sp>
          <p:nvSpPr>
            <p:cNvPr id="67" name="Heptágono 66">
              <a:extLst>
                <a:ext uri="{FF2B5EF4-FFF2-40B4-BE49-F238E27FC236}">
                  <a16:creationId xmlns:a16="http://schemas.microsoft.com/office/drawing/2014/main" id="{2CC4B561-0FF2-4413-BA57-907ECB2682AA}"/>
                </a:ext>
              </a:extLst>
            </p:cNvPr>
            <p:cNvSpPr/>
            <p:nvPr/>
          </p:nvSpPr>
          <p:spPr>
            <a:xfrm>
              <a:off x="10295120" y="2257853"/>
              <a:ext cx="423300" cy="394282"/>
            </a:xfrm>
            <a:prstGeom prst="heptagon">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 dirty="0"/>
                <a:t>R</a:t>
              </a:r>
            </a:p>
          </p:txBody>
        </p:sp>
      </p:grpSp>
      <p:pic>
        <p:nvPicPr>
          <p:cNvPr id="68" name="Picture 2" descr="Edificio Caracol | estudio Herreros">
            <a:extLst>
              <a:ext uri="{FF2B5EF4-FFF2-40B4-BE49-F238E27FC236}">
                <a16:creationId xmlns:a16="http://schemas.microsoft.com/office/drawing/2014/main" id="{9266905F-2711-5E9B-6C54-C564FD548C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080" t="22857" r="16567" b="28707"/>
          <a:stretch/>
        </p:blipFill>
        <p:spPr bwMode="auto">
          <a:xfrm>
            <a:off x="2218544" y="2091030"/>
            <a:ext cx="6438123" cy="3321699"/>
          </a:xfrm>
          <a:prstGeom prst="rect">
            <a:avLst/>
          </a:prstGeom>
          <a:noFill/>
          <a:extLst>
            <a:ext uri="{909E8E84-426E-40DD-AFC4-6F175D3DCCD1}">
              <a14:hiddenFill xmlns:a14="http://schemas.microsoft.com/office/drawing/2010/main">
                <a:solidFill>
                  <a:srgbClr val="FFFFFF"/>
                </a:solidFill>
              </a14:hiddenFill>
            </a:ext>
          </a:extLst>
        </p:spPr>
      </p:pic>
      <p:sp>
        <p:nvSpPr>
          <p:cNvPr id="69" name="Rectángulo 68">
            <a:extLst>
              <a:ext uri="{FF2B5EF4-FFF2-40B4-BE49-F238E27FC236}">
                <a16:creationId xmlns:a16="http://schemas.microsoft.com/office/drawing/2014/main" id="{78789D3A-4201-AE8A-6DAC-3C14037B3F95}"/>
              </a:ext>
            </a:extLst>
          </p:cNvPr>
          <p:cNvSpPr/>
          <p:nvPr/>
        </p:nvSpPr>
        <p:spPr>
          <a:xfrm>
            <a:off x="2218544" y="2091030"/>
            <a:ext cx="1194319" cy="16421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0" name="Rectángulo 69">
            <a:extLst>
              <a:ext uri="{FF2B5EF4-FFF2-40B4-BE49-F238E27FC236}">
                <a16:creationId xmlns:a16="http://schemas.microsoft.com/office/drawing/2014/main" id="{2696695E-D377-329E-2A65-3C7A6C9919BA}"/>
              </a:ext>
            </a:extLst>
          </p:cNvPr>
          <p:cNvSpPr/>
          <p:nvPr/>
        </p:nvSpPr>
        <p:spPr>
          <a:xfrm>
            <a:off x="2218543" y="3733247"/>
            <a:ext cx="1194319" cy="16421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1" name="Rectángulo 70">
            <a:extLst>
              <a:ext uri="{FF2B5EF4-FFF2-40B4-BE49-F238E27FC236}">
                <a16:creationId xmlns:a16="http://schemas.microsoft.com/office/drawing/2014/main" id="{5BDA1A27-CCE7-7A9B-1ED7-E40C7E8B4FD2}"/>
              </a:ext>
            </a:extLst>
          </p:cNvPr>
          <p:cNvSpPr/>
          <p:nvPr/>
        </p:nvSpPr>
        <p:spPr>
          <a:xfrm>
            <a:off x="7462349" y="2091030"/>
            <a:ext cx="1194319" cy="16421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2" name="Rectángulo 71">
            <a:extLst>
              <a:ext uri="{FF2B5EF4-FFF2-40B4-BE49-F238E27FC236}">
                <a16:creationId xmlns:a16="http://schemas.microsoft.com/office/drawing/2014/main" id="{F57F6C9A-F6C6-AF39-D7C6-B3C2AE8DF570}"/>
              </a:ext>
            </a:extLst>
          </p:cNvPr>
          <p:cNvSpPr/>
          <p:nvPr/>
        </p:nvSpPr>
        <p:spPr>
          <a:xfrm>
            <a:off x="7462348" y="3733247"/>
            <a:ext cx="1194319" cy="16421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3" name="Rectángulo 72">
            <a:extLst>
              <a:ext uri="{FF2B5EF4-FFF2-40B4-BE49-F238E27FC236}">
                <a16:creationId xmlns:a16="http://schemas.microsoft.com/office/drawing/2014/main" id="{A804BE7A-1DE0-652F-8597-812F3BC7F344}"/>
              </a:ext>
            </a:extLst>
          </p:cNvPr>
          <p:cNvSpPr/>
          <p:nvPr/>
        </p:nvSpPr>
        <p:spPr>
          <a:xfrm>
            <a:off x="3412862" y="2091002"/>
            <a:ext cx="1029535" cy="11505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4" name="Rectángulo 73">
            <a:extLst>
              <a:ext uri="{FF2B5EF4-FFF2-40B4-BE49-F238E27FC236}">
                <a16:creationId xmlns:a16="http://schemas.microsoft.com/office/drawing/2014/main" id="{8D6772D8-DA80-FD1B-409F-62BE328DC232}"/>
              </a:ext>
            </a:extLst>
          </p:cNvPr>
          <p:cNvSpPr/>
          <p:nvPr/>
        </p:nvSpPr>
        <p:spPr>
          <a:xfrm>
            <a:off x="4431012" y="2091001"/>
            <a:ext cx="1029535" cy="11505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5" name="Rectángulo 74">
            <a:extLst>
              <a:ext uri="{FF2B5EF4-FFF2-40B4-BE49-F238E27FC236}">
                <a16:creationId xmlns:a16="http://schemas.microsoft.com/office/drawing/2014/main" id="{10E41A90-0EF6-7AF0-1AB4-F96A418FC77A}"/>
              </a:ext>
            </a:extLst>
          </p:cNvPr>
          <p:cNvSpPr/>
          <p:nvPr/>
        </p:nvSpPr>
        <p:spPr>
          <a:xfrm>
            <a:off x="5446080" y="2091000"/>
            <a:ext cx="1029535" cy="11505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6" name="Rectángulo 75">
            <a:extLst>
              <a:ext uri="{FF2B5EF4-FFF2-40B4-BE49-F238E27FC236}">
                <a16:creationId xmlns:a16="http://schemas.microsoft.com/office/drawing/2014/main" id="{F8A8B508-02F5-E09D-CBC0-6CB56411CB18}"/>
              </a:ext>
            </a:extLst>
          </p:cNvPr>
          <p:cNvSpPr/>
          <p:nvPr/>
        </p:nvSpPr>
        <p:spPr>
          <a:xfrm>
            <a:off x="6454215" y="2091000"/>
            <a:ext cx="1029535" cy="11505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7" name="Rectángulo 76">
            <a:extLst>
              <a:ext uri="{FF2B5EF4-FFF2-40B4-BE49-F238E27FC236}">
                <a16:creationId xmlns:a16="http://schemas.microsoft.com/office/drawing/2014/main" id="{09A955B6-4595-9F49-55E7-B66A2A3355F7}"/>
              </a:ext>
            </a:extLst>
          </p:cNvPr>
          <p:cNvSpPr/>
          <p:nvPr/>
        </p:nvSpPr>
        <p:spPr>
          <a:xfrm>
            <a:off x="3404515" y="4224949"/>
            <a:ext cx="1029535" cy="11505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8" name="Rectángulo 77">
            <a:extLst>
              <a:ext uri="{FF2B5EF4-FFF2-40B4-BE49-F238E27FC236}">
                <a16:creationId xmlns:a16="http://schemas.microsoft.com/office/drawing/2014/main" id="{CF24F244-BD46-D925-D952-29D6A6702041}"/>
              </a:ext>
            </a:extLst>
          </p:cNvPr>
          <p:cNvSpPr/>
          <p:nvPr/>
        </p:nvSpPr>
        <p:spPr>
          <a:xfrm>
            <a:off x="4422665" y="4224948"/>
            <a:ext cx="1029535" cy="11505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9" name="Rectángulo 78">
            <a:extLst>
              <a:ext uri="{FF2B5EF4-FFF2-40B4-BE49-F238E27FC236}">
                <a16:creationId xmlns:a16="http://schemas.microsoft.com/office/drawing/2014/main" id="{AB70DC48-D8D1-F64F-245B-2DEB789FC208}"/>
              </a:ext>
            </a:extLst>
          </p:cNvPr>
          <p:cNvSpPr/>
          <p:nvPr/>
        </p:nvSpPr>
        <p:spPr>
          <a:xfrm>
            <a:off x="5437733" y="4224947"/>
            <a:ext cx="1029535" cy="11505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0" name="Rectángulo 79">
            <a:extLst>
              <a:ext uri="{FF2B5EF4-FFF2-40B4-BE49-F238E27FC236}">
                <a16:creationId xmlns:a16="http://schemas.microsoft.com/office/drawing/2014/main" id="{0ABBA094-B101-1133-3634-775D9F70CFD1}"/>
              </a:ext>
            </a:extLst>
          </p:cNvPr>
          <p:cNvSpPr/>
          <p:nvPr/>
        </p:nvSpPr>
        <p:spPr>
          <a:xfrm>
            <a:off x="6445868" y="4224947"/>
            <a:ext cx="1029535" cy="11505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1" name="Heptágono 80">
            <a:extLst>
              <a:ext uri="{FF2B5EF4-FFF2-40B4-BE49-F238E27FC236}">
                <a16:creationId xmlns:a16="http://schemas.microsoft.com/office/drawing/2014/main" id="{C6E6C851-5C16-3F8B-CE1B-6BC77F6F3C41}"/>
              </a:ext>
            </a:extLst>
          </p:cNvPr>
          <p:cNvSpPr/>
          <p:nvPr/>
        </p:nvSpPr>
        <p:spPr>
          <a:xfrm>
            <a:off x="3229164" y="1640120"/>
            <a:ext cx="423300" cy="394282"/>
          </a:xfrm>
          <a:prstGeom prst="heptagon">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s-ES" dirty="0"/>
              <a:t>R</a:t>
            </a:r>
          </a:p>
        </p:txBody>
      </p:sp>
      <p:sp>
        <p:nvSpPr>
          <p:cNvPr id="82" name="Heptágono 81">
            <a:extLst>
              <a:ext uri="{FF2B5EF4-FFF2-40B4-BE49-F238E27FC236}">
                <a16:creationId xmlns:a16="http://schemas.microsoft.com/office/drawing/2014/main" id="{518D94AA-17C3-99A5-FA71-C0FAC32A1B2C}"/>
              </a:ext>
            </a:extLst>
          </p:cNvPr>
          <p:cNvSpPr/>
          <p:nvPr/>
        </p:nvSpPr>
        <p:spPr>
          <a:xfrm>
            <a:off x="6235718" y="1639978"/>
            <a:ext cx="423300" cy="394282"/>
          </a:xfrm>
          <a:prstGeom prst="heptagon">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 dirty="0"/>
              <a:t>R</a:t>
            </a:r>
          </a:p>
        </p:txBody>
      </p:sp>
      <p:sp>
        <p:nvSpPr>
          <p:cNvPr id="83" name="Heptágono 82">
            <a:extLst>
              <a:ext uri="{FF2B5EF4-FFF2-40B4-BE49-F238E27FC236}">
                <a16:creationId xmlns:a16="http://schemas.microsoft.com/office/drawing/2014/main" id="{3E7AF781-11A9-474C-1049-C62665D4960A}"/>
              </a:ext>
            </a:extLst>
          </p:cNvPr>
          <p:cNvSpPr/>
          <p:nvPr/>
        </p:nvSpPr>
        <p:spPr>
          <a:xfrm>
            <a:off x="5258211" y="1627587"/>
            <a:ext cx="423300" cy="394282"/>
          </a:xfrm>
          <a:prstGeom prst="heptagon">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 dirty="0"/>
              <a:t>R</a:t>
            </a:r>
          </a:p>
        </p:txBody>
      </p:sp>
      <p:sp>
        <p:nvSpPr>
          <p:cNvPr id="84" name="Heptágono 83">
            <a:extLst>
              <a:ext uri="{FF2B5EF4-FFF2-40B4-BE49-F238E27FC236}">
                <a16:creationId xmlns:a16="http://schemas.microsoft.com/office/drawing/2014/main" id="{483BDC48-E259-BCC2-F2FF-06D41A2A9C87}"/>
              </a:ext>
            </a:extLst>
          </p:cNvPr>
          <p:cNvSpPr/>
          <p:nvPr/>
        </p:nvSpPr>
        <p:spPr>
          <a:xfrm>
            <a:off x="4220904" y="1618481"/>
            <a:ext cx="423300" cy="394282"/>
          </a:xfrm>
          <a:prstGeom prst="heptagon">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 dirty="0"/>
              <a:t>R</a:t>
            </a:r>
          </a:p>
        </p:txBody>
      </p:sp>
      <p:sp>
        <p:nvSpPr>
          <p:cNvPr id="85" name="Heptágono 84">
            <a:extLst>
              <a:ext uri="{FF2B5EF4-FFF2-40B4-BE49-F238E27FC236}">
                <a16:creationId xmlns:a16="http://schemas.microsoft.com/office/drawing/2014/main" id="{02622465-9C99-4A97-1CC1-969AB1018688}"/>
              </a:ext>
            </a:extLst>
          </p:cNvPr>
          <p:cNvSpPr/>
          <p:nvPr/>
        </p:nvSpPr>
        <p:spPr>
          <a:xfrm>
            <a:off x="7272985" y="5467122"/>
            <a:ext cx="423300" cy="394282"/>
          </a:xfrm>
          <a:prstGeom prst="heptagon">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s-ES" dirty="0"/>
              <a:t>R</a:t>
            </a:r>
          </a:p>
        </p:txBody>
      </p:sp>
      <p:sp>
        <p:nvSpPr>
          <p:cNvPr id="86" name="Heptágono 85">
            <a:extLst>
              <a:ext uri="{FF2B5EF4-FFF2-40B4-BE49-F238E27FC236}">
                <a16:creationId xmlns:a16="http://schemas.microsoft.com/office/drawing/2014/main" id="{ECA64713-DBE2-7C61-2E9D-C95EDFFAF181}"/>
              </a:ext>
            </a:extLst>
          </p:cNvPr>
          <p:cNvSpPr/>
          <p:nvPr/>
        </p:nvSpPr>
        <p:spPr>
          <a:xfrm>
            <a:off x="6263965" y="5454635"/>
            <a:ext cx="423300" cy="394282"/>
          </a:xfrm>
          <a:prstGeom prst="heptagon">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s-ES" dirty="0"/>
              <a:t>R</a:t>
            </a:r>
          </a:p>
        </p:txBody>
      </p:sp>
      <p:sp>
        <p:nvSpPr>
          <p:cNvPr id="87" name="Heptágono 86">
            <a:extLst>
              <a:ext uri="{FF2B5EF4-FFF2-40B4-BE49-F238E27FC236}">
                <a16:creationId xmlns:a16="http://schemas.microsoft.com/office/drawing/2014/main" id="{5671CB3B-B2A5-00A2-3F92-57B9A647E81E}"/>
              </a:ext>
            </a:extLst>
          </p:cNvPr>
          <p:cNvSpPr/>
          <p:nvPr/>
        </p:nvSpPr>
        <p:spPr>
          <a:xfrm>
            <a:off x="5255987" y="5474113"/>
            <a:ext cx="423300" cy="394282"/>
          </a:xfrm>
          <a:prstGeom prst="heptagon">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s-ES" dirty="0"/>
              <a:t>R</a:t>
            </a:r>
          </a:p>
        </p:txBody>
      </p:sp>
      <p:sp>
        <p:nvSpPr>
          <p:cNvPr id="88" name="Heptágono 87">
            <a:extLst>
              <a:ext uri="{FF2B5EF4-FFF2-40B4-BE49-F238E27FC236}">
                <a16:creationId xmlns:a16="http://schemas.microsoft.com/office/drawing/2014/main" id="{F19DE4ED-919D-3FAD-5110-4D20450ABD40}"/>
              </a:ext>
            </a:extLst>
          </p:cNvPr>
          <p:cNvSpPr/>
          <p:nvPr/>
        </p:nvSpPr>
        <p:spPr>
          <a:xfrm>
            <a:off x="4230747" y="5464625"/>
            <a:ext cx="423300" cy="394282"/>
          </a:xfrm>
          <a:prstGeom prst="heptagon">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s-ES" dirty="0"/>
              <a:t>R</a:t>
            </a:r>
          </a:p>
        </p:txBody>
      </p:sp>
      <p:sp>
        <p:nvSpPr>
          <p:cNvPr id="89" name="Heptágono 88">
            <a:extLst>
              <a:ext uri="{FF2B5EF4-FFF2-40B4-BE49-F238E27FC236}">
                <a16:creationId xmlns:a16="http://schemas.microsoft.com/office/drawing/2014/main" id="{A858ACA2-9848-2CF7-D007-1EA7D04DD08F}"/>
              </a:ext>
            </a:extLst>
          </p:cNvPr>
          <p:cNvSpPr/>
          <p:nvPr/>
        </p:nvSpPr>
        <p:spPr>
          <a:xfrm>
            <a:off x="3192865" y="5479425"/>
            <a:ext cx="423300" cy="394282"/>
          </a:xfrm>
          <a:prstGeom prst="heptagon">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s-ES" dirty="0"/>
              <a:t>R</a:t>
            </a:r>
          </a:p>
        </p:txBody>
      </p:sp>
      <p:sp>
        <p:nvSpPr>
          <p:cNvPr id="90" name="Heptágono 89">
            <a:extLst>
              <a:ext uri="{FF2B5EF4-FFF2-40B4-BE49-F238E27FC236}">
                <a16:creationId xmlns:a16="http://schemas.microsoft.com/office/drawing/2014/main" id="{6ED823FD-C26A-4902-D52A-FB2C1C598C0E}"/>
              </a:ext>
            </a:extLst>
          </p:cNvPr>
          <p:cNvSpPr/>
          <p:nvPr/>
        </p:nvSpPr>
        <p:spPr>
          <a:xfrm>
            <a:off x="7250698" y="1618481"/>
            <a:ext cx="423300" cy="394282"/>
          </a:xfrm>
          <a:prstGeom prst="heptagon">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 dirty="0"/>
              <a:t>R</a:t>
            </a:r>
          </a:p>
        </p:txBody>
      </p:sp>
      <p:sp>
        <p:nvSpPr>
          <p:cNvPr id="91" name="CuadroTexto 90">
            <a:extLst>
              <a:ext uri="{FF2B5EF4-FFF2-40B4-BE49-F238E27FC236}">
                <a16:creationId xmlns:a16="http://schemas.microsoft.com/office/drawing/2014/main" id="{3BB4F3C6-1CA6-D596-D912-1B5B9124ED86}"/>
              </a:ext>
            </a:extLst>
          </p:cNvPr>
          <p:cNvSpPr txBox="1"/>
          <p:nvPr/>
        </p:nvSpPr>
        <p:spPr>
          <a:xfrm>
            <a:off x="2615025" y="2727473"/>
            <a:ext cx="474924"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ES" dirty="0"/>
              <a:t>V1</a:t>
            </a:r>
          </a:p>
        </p:txBody>
      </p:sp>
      <p:sp>
        <p:nvSpPr>
          <p:cNvPr id="92" name="CuadroTexto 91">
            <a:extLst>
              <a:ext uri="{FF2B5EF4-FFF2-40B4-BE49-F238E27FC236}">
                <a16:creationId xmlns:a16="http://schemas.microsoft.com/office/drawing/2014/main" id="{8337AF18-6656-6A7D-7B63-A6D63B3472E7}"/>
              </a:ext>
            </a:extLst>
          </p:cNvPr>
          <p:cNvSpPr txBox="1"/>
          <p:nvPr/>
        </p:nvSpPr>
        <p:spPr>
          <a:xfrm>
            <a:off x="6743356" y="4680614"/>
            <a:ext cx="474924"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ES" dirty="0"/>
              <a:t>V8</a:t>
            </a:r>
          </a:p>
        </p:txBody>
      </p:sp>
      <p:sp>
        <p:nvSpPr>
          <p:cNvPr id="93" name="CuadroTexto 92">
            <a:extLst>
              <a:ext uri="{FF2B5EF4-FFF2-40B4-BE49-F238E27FC236}">
                <a16:creationId xmlns:a16="http://schemas.microsoft.com/office/drawing/2014/main" id="{1BF489CB-840E-C3D0-5214-EE0A1D842463}"/>
              </a:ext>
            </a:extLst>
          </p:cNvPr>
          <p:cNvSpPr txBox="1"/>
          <p:nvPr/>
        </p:nvSpPr>
        <p:spPr>
          <a:xfrm>
            <a:off x="5741526" y="4680614"/>
            <a:ext cx="474924"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ES" dirty="0"/>
              <a:t>V8</a:t>
            </a:r>
          </a:p>
        </p:txBody>
      </p:sp>
      <p:sp>
        <p:nvSpPr>
          <p:cNvPr id="94" name="CuadroTexto 93">
            <a:extLst>
              <a:ext uri="{FF2B5EF4-FFF2-40B4-BE49-F238E27FC236}">
                <a16:creationId xmlns:a16="http://schemas.microsoft.com/office/drawing/2014/main" id="{6CBD3E8D-6617-E4A0-C0D7-C23443B96F1D}"/>
              </a:ext>
            </a:extLst>
          </p:cNvPr>
          <p:cNvSpPr txBox="1"/>
          <p:nvPr/>
        </p:nvSpPr>
        <p:spPr>
          <a:xfrm>
            <a:off x="4701270" y="4680614"/>
            <a:ext cx="563334"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ES" dirty="0"/>
              <a:t>V10</a:t>
            </a:r>
          </a:p>
        </p:txBody>
      </p:sp>
      <p:sp>
        <p:nvSpPr>
          <p:cNvPr id="95" name="CuadroTexto 94">
            <a:extLst>
              <a:ext uri="{FF2B5EF4-FFF2-40B4-BE49-F238E27FC236}">
                <a16:creationId xmlns:a16="http://schemas.microsoft.com/office/drawing/2014/main" id="{C7B79291-61C6-AF29-AAD6-3D2B3DF52F05}"/>
              </a:ext>
            </a:extLst>
          </p:cNvPr>
          <p:cNvSpPr txBox="1"/>
          <p:nvPr/>
        </p:nvSpPr>
        <p:spPr>
          <a:xfrm>
            <a:off x="3690166" y="4680614"/>
            <a:ext cx="559369"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ES" dirty="0"/>
              <a:t>V11</a:t>
            </a:r>
          </a:p>
        </p:txBody>
      </p:sp>
      <p:sp>
        <p:nvSpPr>
          <p:cNvPr id="96" name="CuadroTexto 95">
            <a:extLst>
              <a:ext uri="{FF2B5EF4-FFF2-40B4-BE49-F238E27FC236}">
                <a16:creationId xmlns:a16="http://schemas.microsoft.com/office/drawing/2014/main" id="{9864D773-6F13-12FD-4151-C40EE231DAFE}"/>
              </a:ext>
            </a:extLst>
          </p:cNvPr>
          <p:cNvSpPr txBox="1"/>
          <p:nvPr/>
        </p:nvSpPr>
        <p:spPr>
          <a:xfrm>
            <a:off x="7822045" y="2666259"/>
            <a:ext cx="474924"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ES" dirty="0"/>
              <a:t>V6</a:t>
            </a:r>
          </a:p>
        </p:txBody>
      </p:sp>
      <p:sp>
        <p:nvSpPr>
          <p:cNvPr id="97" name="CuadroTexto 96">
            <a:extLst>
              <a:ext uri="{FF2B5EF4-FFF2-40B4-BE49-F238E27FC236}">
                <a16:creationId xmlns:a16="http://schemas.microsoft.com/office/drawing/2014/main" id="{557AFEE9-9D08-4F69-402E-EFCD0919DE60}"/>
              </a:ext>
            </a:extLst>
          </p:cNvPr>
          <p:cNvSpPr txBox="1"/>
          <p:nvPr/>
        </p:nvSpPr>
        <p:spPr>
          <a:xfrm>
            <a:off x="2562141" y="4324082"/>
            <a:ext cx="474924"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ES" dirty="0"/>
              <a:t>V1</a:t>
            </a:r>
          </a:p>
        </p:txBody>
      </p:sp>
      <p:sp>
        <p:nvSpPr>
          <p:cNvPr id="98" name="CuadroTexto 97">
            <a:extLst>
              <a:ext uri="{FF2B5EF4-FFF2-40B4-BE49-F238E27FC236}">
                <a16:creationId xmlns:a16="http://schemas.microsoft.com/office/drawing/2014/main" id="{69F914A9-F81B-DE26-CA44-F58A4B73251C}"/>
              </a:ext>
            </a:extLst>
          </p:cNvPr>
          <p:cNvSpPr txBox="1"/>
          <p:nvPr/>
        </p:nvSpPr>
        <p:spPr>
          <a:xfrm>
            <a:off x="5730619" y="2553405"/>
            <a:ext cx="474924"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ES" dirty="0"/>
              <a:t>V4</a:t>
            </a:r>
          </a:p>
        </p:txBody>
      </p:sp>
      <p:sp>
        <p:nvSpPr>
          <p:cNvPr id="99" name="CuadroTexto 98">
            <a:extLst>
              <a:ext uri="{FF2B5EF4-FFF2-40B4-BE49-F238E27FC236}">
                <a16:creationId xmlns:a16="http://schemas.microsoft.com/office/drawing/2014/main" id="{C9B05E50-26EC-5C0A-635E-CF4763495CFC}"/>
              </a:ext>
            </a:extLst>
          </p:cNvPr>
          <p:cNvSpPr txBox="1"/>
          <p:nvPr/>
        </p:nvSpPr>
        <p:spPr>
          <a:xfrm>
            <a:off x="6728053" y="2558769"/>
            <a:ext cx="474924"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ES" dirty="0"/>
              <a:t>V5</a:t>
            </a:r>
          </a:p>
        </p:txBody>
      </p:sp>
      <p:sp>
        <p:nvSpPr>
          <p:cNvPr id="100" name="CuadroTexto 99">
            <a:extLst>
              <a:ext uri="{FF2B5EF4-FFF2-40B4-BE49-F238E27FC236}">
                <a16:creationId xmlns:a16="http://schemas.microsoft.com/office/drawing/2014/main" id="{D0292BF4-D3D4-0F71-6DDB-CA768370F50F}"/>
              </a:ext>
            </a:extLst>
          </p:cNvPr>
          <p:cNvSpPr txBox="1"/>
          <p:nvPr/>
        </p:nvSpPr>
        <p:spPr>
          <a:xfrm>
            <a:off x="7804666" y="4369675"/>
            <a:ext cx="474924"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ES" dirty="0"/>
              <a:t>V7</a:t>
            </a:r>
          </a:p>
        </p:txBody>
      </p:sp>
      <p:sp>
        <p:nvSpPr>
          <p:cNvPr id="101" name="CuadroTexto 100">
            <a:extLst>
              <a:ext uri="{FF2B5EF4-FFF2-40B4-BE49-F238E27FC236}">
                <a16:creationId xmlns:a16="http://schemas.microsoft.com/office/drawing/2014/main" id="{D4960168-2954-1132-DAB9-94F5ADA3DD90}"/>
              </a:ext>
            </a:extLst>
          </p:cNvPr>
          <p:cNvSpPr txBox="1"/>
          <p:nvPr/>
        </p:nvSpPr>
        <p:spPr>
          <a:xfrm>
            <a:off x="4699970" y="2564018"/>
            <a:ext cx="474924"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ES" dirty="0"/>
              <a:t>V3</a:t>
            </a:r>
          </a:p>
        </p:txBody>
      </p:sp>
      <p:sp>
        <p:nvSpPr>
          <p:cNvPr id="102" name="CuadroTexto 101">
            <a:extLst>
              <a:ext uri="{FF2B5EF4-FFF2-40B4-BE49-F238E27FC236}">
                <a16:creationId xmlns:a16="http://schemas.microsoft.com/office/drawing/2014/main" id="{EA22A04D-9320-4D25-728D-2EA239C5D46E}"/>
              </a:ext>
            </a:extLst>
          </p:cNvPr>
          <p:cNvSpPr txBox="1"/>
          <p:nvPr/>
        </p:nvSpPr>
        <p:spPr>
          <a:xfrm>
            <a:off x="3710264" y="2561794"/>
            <a:ext cx="474924"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ES" dirty="0"/>
              <a:t>V2</a:t>
            </a:r>
          </a:p>
        </p:txBody>
      </p:sp>
      <p:sp>
        <p:nvSpPr>
          <p:cNvPr id="103" name="Heptágono 102">
            <a:extLst>
              <a:ext uri="{FF2B5EF4-FFF2-40B4-BE49-F238E27FC236}">
                <a16:creationId xmlns:a16="http://schemas.microsoft.com/office/drawing/2014/main" id="{51E013E1-FD5E-C613-0C93-E9253DE8C892}"/>
              </a:ext>
            </a:extLst>
          </p:cNvPr>
          <p:cNvSpPr/>
          <p:nvPr/>
        </p:nvSpPr>
        <p:spPr>
          <a:xfrm>
            <a:off x="8764706" y="2838450"/>
            <a:ext cx="423300" cy="394282"/>
          </a:xfrm>
          <a:prstGeom prst="heptagon">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 dirty="0"/>
              <a:t>R</a:t>
            </a:r>
          </a:p>
        </p:txBody>
      </p:sp>
      <p:sp>
        <p:nvSpPr>
          <p:cNvPr id="104" name="Heptágono 103">
            <a:extLst>
              <a:ext uri="{FF2B5EF4-FFF2-40B4-BE49-F238E27FC236}">
                <a16:creationId xmlns:a16="http://schemas.microsoft.com/office/drawing/2014/main" id="{6C7B9B2B-EFE6-5065-107A-75E9EAF51E04}"/>
              </a:ext>
            </a:extLst>
          </p:cNvPr>
          <p:cNvSpPr/>
          <p:nvPr/>
        </p:nvSpPr>
        <p:spPr>
          <a:xfrm>
            <a:off x="8770566" y="4344725"/>
            <a:ext cx="423300" cy="394282"/>
          </a:xfrm>
          <a:prstGeom prst="heptagon">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s-ES" dirty="0"/>
              <a:t>R</a:t>
            </a:r>
          </a:p>
        </p:txBody>
      </p:sp>
      <p:sp>
        <p:nvSpPr>
          <p:cNvPr id="105" name="Heptágono 104">
            <a:extLst>
              <a:ext uri="{FF2B5EF4-FFF2-40B4-BE49-F238E27FC236}">
                <a16:creationId xmlns:a16="http://schemas.microsoft.com/office/drawing/2014/main" id="{3A0208B2-60EB-5EE6-C7FB-8AFE66B83693}"/>
              </a:ext>
            </a:extLst>
          </p:cNvPr>
          <p:cNvSpPr/>
          <p:nvPr/>
        </p:nvSpPr>
        <p:spPr>
          <a:xfrm>
            <a:off x="1687355" y="4286332"/>
            <a:ext cx="423300" cy="394282"/>
          </a:xfrm>
          <a:prstGeom prst="heptag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S" dirty="0"/>
              <a:t>R</a:t>
            </a:r>
          </a:p>
        </p:txBody>
      </p:sp>
      <p:sp>
        <p:nvSpPr>
          <p:cNvPr id="106" name="Heptágono 105">
            <a:extLst>
              <a:ext uri="{FF2B5EF4-FFF2-40B4-BE49-F238E27FC236}">
                <a16:creationId xmlns:a16="http://schemas.microsoft.com/office/drawing/2014/main" id="{439C3813-D49C-3FAE-13C5-58FFA2AA1763}"/>
              </a:ext>
            </a:extLst>
          </p:cNvPr>
          <p:cNvSpPr/>
          <p:nvPr/>
        </p:nvSpPr>
        <p:spPr>
          <a:xfrm>
            <a:off x="1708462" y="2746460"/>
            <a:ext cx="423300" cy="394282"/>
          </a:xfrm>
          <a:prstGeom prst="heptagon">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s-ES" dirty="0"/>
              <a:t>R</a:t>
            </a:r>
          </a:p>
        </p:txBody>
      </p:sp>
      <p:sp>
        <p:nvSpPr>
          <p:cNvPr id="107" name="Heptágono 106">
            <a:extLst>
              <a:ext uri="{FF2B5EF4-FFF2-40B4-BE49-F238E27FC236}">
                <a16:creationId xmlns:a16="http://schemas.microsoft.com/office/drawing/2014/main" id="{862D5997-C506-A972-6CA6-B1B09A87DD12}"/>
              </a:ext>
            </a:extLst>
          </p:cNvPr>
          <p:cNvSpPr/>
          <p:nvPr/>
        </p:nvSpPr>
        <p:spPr>
          <a:xfrm>
            <a:off x="4220904" y="3298120"/>
            <a:ext cx="423300" cy="394282"/>
          </a:xfrm>
          <a:prstGeom prst="heptagon">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 dirty="0"/>
              <a:t>R</a:t>
            </a:r>
          </a:p>
        </p:txBody>
      </p:sp>
      <p:sp>
        <p:nvSpPr>
          <p:cNvPr id="108" name="Heptágono 107">
            <a:extLst>
              <a:ext uri="{FF2B5EF4-FFF2-40B4-BE49-F238E27FC236}">
                <a16:creationId xmlns:a16="http://schemas.microsoft.com/office/drawing/2014/main" id="{D77D6AD3-F979-7FC4-BFE1-F91D1DA2E2D9}"/>
              </a:ext>
            </a:extLst>
          </p:cNvPr>
          <p:cNvSpPr/>
          <p:nvPr/>
        </p:nvSpPr>
        <p:spPr>
          <a:xfrm>
            <a:off x="6289740" y="3301986"/>
            <a:ext cx="423300" cy="437479"/>
          </a:xfrm>
          <a:prstGeom prst="heptagon">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 dirty="0"/>
              <a:t>R</a:t>
            </a:r>
          </a:p>
        </p:txBody>
      </p:sp>
      <p:sp>
        <p:nvSpPr>
          <p:cNvPr id="109" name="Heptágono 108">
            <a:extLst>
              <a:ext uri="{FF2B5EF4-FFF2-40B4-BE49-F238E27FC236}">
                <a16:creationId xmlns:a16="http://schemas.microsoft.com/office/drawing/2014/main" id="{0CAB7F98-B1EB-6023-44BA-F1E2F52F271B}"/>
              </a:ext>
            </a:extLst>
          </p:cNvPr>
          <p:cNvSpPr/>
          <p:nvPr/>
        </p:nvSpPr>
        <p:spPr>
          <a:xfrm>
            <a:off x="5270049" y="3293493"/>
            <a:ext cx="423300" cy="437479"/>
          </a:xfrm>
          <a:prstGeom prst="heptagon">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 dirty="0"/>
              <a:t>R</a:t>
            </a:r>
          </a:p>
        </p:txBody>
      </p:sp>
      <p:sp>
        <p:nvSpPr>
          <p:cNvPr id="110" name="Heptágono 109">
            <a:extLst>
              <a:ext uri="{FF2B5EF4-FFF2-40B4-BE49-F238E27FC236}">
                <a16:creationId xmlns:a16="http://schemas.microsoft.com/office/drawing/2014/main" id="{E857EF6F-EA02-2741-73AD-936B18C046A4}"/>
              </a:ext>
            </a:extLst>
          </p:cNvPr>
          <p:cNvSpPr/>
          <p:nvPr/>
        </p:nvSpPr>
        <p:spPr>
          <a:xfrm>
            <a:off x="4217692" y="3778672"/>
            <a:ext cx="423300" cy="394282"/>
          </a:xfrm>
          <a:prstGeom prst="heptagon">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 dirty="0"/>
              <a:t>R</a:t>
            </a:r>
          </a:p>
        </p:txBody>
      </p:sp>
      <p:sp>
        <p:nvSpPr>
          <p:cNvPr id="111" name="Heptágono 110">
            <a:extLst>
              <a:ext uri="{FF2B5EF4-FFF2-40B4-BE49-F238E27FC236}">
                <a16:creationId xmlns:a16="http://schemas.microsoft.com/office/drawing/2014/main" id="{90EFBE5F-D3ED-9D72-22EA-A15EBA508C7D}"/>
              </a:ext>
            </a:extLst>
          </p:cNvPr>
          <p:cNvSpPr/>
          <p:nvPr/>
        </p:nvSpPr>
        <p:spPr>
          <a:xfrm>
            <a:off x="6289740" y="3766515"/>
            <a:ext cx="423300" cy="437479"/>
          </a:xfrm>
          <a:prstGeom prst="heptagon">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 dirty="0"/>
              <a:t>R</a:t>
            </a:r>
          </a:p>
        </p:txBody>
      </p:sp>
      <p:sp>
        <p:nvSpPr>
          <p:cNvPr id="112" name="Heptágono 111">
            <a:extLst>
              <a:ext uri="{FF2B5EF4-FFF2-40B4-BE49-F238E27FC236}">
                <a16:creationId xmlns:a16="http://schemas.microsoft.com/office/drawing/2014/main" id="{4226214D-C7AB-97D6-730E-0EFBE6099629}"/>
              </a:ext>
            </a:extLst>
          </p:cNvPr>
          <p:cNvSpPr/>
          <p:nvPr/>
        </p:nvSpPr>
        <p:spPr>
          <a:xfrm>
            <a:off x="5318226" y="3766515"/>
            <a:ext cx="423300" cy="437479"/>
          </a:xfrm>
          <a:prstGeom prst="heptagon">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 dirty="0"/>
              <a:t>R</a:t>
            </a:r>
          </a:p>
        </p:txBody>
      </p:sp>
      <p:sp>
        <p:nvSpPr>
          <p:cNvPr id="113" name="Forma en L 112">
            <a:extLst>
              <a:ext uri="{FF2B5EF4-FFF2-40B4-BE49-F238E27FC236}">
                <a16:creationId xmlns:a16="http://schemas.microsoft.com/office/drawing/2014/main" id="{5D4D3394-9734-EBAE-F961-4CA5E31CFC01}"/>
              </a:ext>
            </a:extLst>
          </p:cNvPr>
          <p:cNvSpPr/>
          <p:nvPr/>
        </p:nvSpPr>
        <p:spPr>
          <a:xfrm>
            <a:off x="374422" y="1987041"/>
            <a:ext cx="9714451" cy="4674082"/>
          </a:xfrm>
          <a:prstGeom prst="corner">
            <a:avLst>
              <a:gd name="adj1" fmla="val 13925"/>
              <a:gd name="adj2" fmla="val 20386"/>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dirty="0"/>
          </a:p>
        </p:txBody>
      </p:sp>
      <p:cxnSp>
        <p:nvCxnSpPr>
          <p:cNvPr id="114" name="Conector: angular 113">
            <a:extLst>
              <a:ext uri="{FF2B5EF4-FFF2-40B4-BE49-F238E27FC236}">
                <a16:creationId xmlns:a16="http://schemas.microsoft.com/office/drawing/2014/main" id="{5756602B-767E-2ED2-7464-F13CF312F03F}"/>
              </a:ext>
            </a:extLst>
          </p:cNvPr>
          <p:cNvCxnSpPr>
            <a:cxnSpLocks/>
            <a:stCxn id="113" idx="3"/>
            <a:endCxn id="113" idx="0"/>
          </p:cNvCxnSpPr>
          <p:nvPr/>
        </p:nvCxnSpPr>
        <p:spPr>
          <a:xfrm rot="16200000" flipH="1">
            <a:off x="3295537" y="-457646"/>
            <a:ext cx="4348649" cy="9238022"/>
          </a:xfrm>
          <a:prstGeom prst="bentConnector4">
            <a:avLst>
              <a:gd name="adj1" fmla="val 100072"/>
              <a:gd name="adj2" fmla="val 96209"/>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59" name="Grupo 58">
            <a:extLst>
              <a:ext uri="{FF2B5EF4-FFF2-40B4-BE49-F238E27FC236}">
                <a16:creationId xmlns:a16="http://schemas.microsoft.com/office/drawing/2014/main" id="{0D22CEC6-AC55-952F-59EF-BACA13FFC204}"/>
              </a:ext>
            </a:extLst>
          </p:cNvPr>
          <p:cNvGrpSpPr/>
          <p:nvPr/>
        </p:nvGrpSpPr>
        <p:grpSpPr>
          <a:xfrm>
            <a:off x="0" y="0"/>
            <a:ext cx="12192000" cy="764540"/>
            <a:chOff x="0" y="0"/>
            <a:chExt cx="12192000" cy="764540"/>
          </a:xfrm>
        </p:grpSpPr>
        <p:sp>
          <p:nvSpPr>
            <p:cNvPr id="60" name="Rectángulo 59">
              <a:extLst>
                <a:ext uri="{FF2B5EF4-FFF2-40B4-BE49-F238E27FC236}">
                  <a16:creationId xmlns:a16="http://schemas.microsoft.com/office/drawing/2014/main" id="{1785DFB6-9D4D-845C-BE73-D8A741C31A51}"/>
                </a:ext>
              </a:extLst>
            </p:cNvPr>
            <p:cNvSpPr/>
            <p:nvPr/>
          </p:nvSpPr>
          <p:spPr>
            <a:xfrm>
              <a:off x="5306765" y="0"/>
              <a:ext cx="6885235" cy="7645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l"/>
              <a:endParaRPr lang="es-ES" dirty="0"/>
            </a:p>
          </p:txBody>
        </p:sp>
        <p:sp>
          <p:nvSpPr>
            <p:cNvPr id="61" name="CuadroTexto 60">
              <a:extLst>
                <a:ext uri="{FF2B5EF4-FFF2-40B4-BE49-F238E27FC236}">
                  <a16:creationId xmlns:a16="http://schemas.microsoft.com/office/drawing/2014/main" id="{44E083AC-952D-EA03-D1EE-569C89A9322E}"/>
                </a:ext>
              </a:extLst>
            </p:cNvPr>
            <p:cNvSpPr txBox="1"/>
            <p:nvPr/>
          </p:nvSpPr>
          <p:spPr>
            <a:xfrm>
              <a:off x="5306765" y="59104"/>
              <a:ext cx="6625982" cy="646331"/>
            </a:xfrm>
            <a:prstGeom prst="rect">
              <a:avLst/>
            </a:prstGeom>
            <a:noFill/>
          </p:spPr>
          <p:txBody>
            <a:bodyPr wrap="square">
              <a:spAutoFit/>
            </a:bodyPr>
            <a:lstStyle/>
            <a:p>
              <a:r>
                <a:rPr lang="es-ES" sz="1800" b="1" cap="all" dirty="0">
                  <a:solidFill>
                    <a:schemeClr val="bg1"/>
                  </a:solidFill>
                </a:rPr>
                <a:t>Jornada ruido AMBIENTAL miterd-cedex – 8 de julio de 2022</a:t>
              </a:r>
            </a:p>
            <a:p>
              <a:r>
                <a:rPr lang="es-ES" sz="1800" b="1" cap="all" dirty="0">
                  <a:solidFill>
                    <a:schemeClr val="bg1"/>
                  </a:solidFill>
                </a:rPr>
                <a:t>- GUÍA BÁSICA CNOSSOS MITERD-CEDEX</a:t>
              </a:r>
            </a:p>
          </p:txBody>
        </p:sp>
        <p:pic>
          <p:nvPicPr>
            <p:cNvPr id="62" name="Imagen 61">
              <a:extLst>
                <a:ext uri="{FF2B5EF4-FFF2-40B4-BE49-F238E27FC236}">
                  <a16:creationId xmlns:a16="http://schemas.microsoft.com/office/drawing/2014/main" id="{ED7B3F60-3B66-2227-820D-C222366B90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5306765" cy="764540"/>
            </a:xfrm>
            <a:prstGeom prst="rect">
              <a:avLst/>
            </a:prstGeom>
            <a:ln>
              <a:solidFill>
                <a:srgbClr val="002060"/>
              </a:solidFill>
            </a:ln>
          </p:spPr>
        </p:pic>
      </p:grpSp>
    </p:spTree>
    <p:extLst>
      <p:ext uri="{BB962C8B-B14F-4D97-AF65-F5344CB8AC3E}">
        <p14:creationId xmlns:p14="http://schemas.microsoft.com/office/powerpoint/2010/main" val="3060253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13113" y="823309"/>
            <a:ext cx="11565774" cy="2616101"/>
          </a:xfrm>
          <a:prstGeom prst="rect">
            <a:avLst/>
          </a:prstGeom>
        </p:spPr>
        <p:txBody>
          <a:bodyPr wrap="square">
            <a:spAutoFit/>
          </a:bodyPr>
          <a:lstStyle/>
          <a:p>
            <a:pPr algn="just">
              <a:spcBef>
                <a:spcPts val="600"/>
              </a:spcBef>
              <a:spcAft>
                <a:spcPts val="600"/>
              </a:spcAft>
            </a:pPr>
            <a:r>
              <a:rPr lang="es-ES" sz="1800" b="1" dirty="0">
                <a:effectLst/>
                <a:latin typeface="Arial" panose="020B0604020202020204" pitchFamily="34" charset="0"/>
                <a:ea typeface="Times New Roman" panose="02020603050405020304" pitchFamily="18" charset="0"/>
                <a:cs typeface="Times New Roman" panose="02020603050405020304" pitchFamily="18" charset="0"/>
              </a:rPr>
              <a:t>En 2008</a:t>
            </a:r>
            <a:r>
              <a:rPr lang="es-ES" sz="1800" dirty="0">
                <a:effectLst/>
                <a:latin typeface="Arial" panose="020B0604020202020204" pitchFamily="34" charset="0"/>
                <a:ea typeface="Times New Roman" panose="02020603050405020304" pitchFamily="18" charset="0"/>
                <a:cs typeface="Times New Roman" panose="02020603050405020304" pitchFamily="18" charset="0"/>
              </a:rPr>
              <a:t>, la COM comenzó a desarrollar un </a:t>
            </a:r>
            <a:r>
              <a:rPr lang="es-ES" sz="1800" b="1" dirty="0">
                <a:effectLst/>
                <a:latin typeface="Arial" panose="020B0604020202020204" pitchFamily="34" charset="0"/>
                <a:ea typeface="Times New Roman" panose="02020603050405020304" pitchFamily="18" charset="0"/>
                <a:cs typeface="Times New Roman" panose="02020603050405020304" pitchFamily="18" charset="0"/>
              </a:rPr>
              <a:t>marco metodológico para la evaluación común del ruido</a:t>
            </a:r>
            <a:r>
              <a:rPr lang="es-ES" sz="1800" dirty="0">
                <a:effectLst/>
                <a:latin typeface="Arial" panose="020B0604020202020204" pitchFamily="34" charset="0"/>
                <a:ea typeface="Times New Roman" panose="02020603050405020304" pitchFamily="18" charset="0"/>
                <a:cs typeface="Times New Roman" panose="02020603050405020304" pitchFamily="18" charset="0"/>
              </a:rPr>
              <a:t> a través del proyecto «Métodos comunes de evaluación del ruido en Europa» (CNOSSOS-EU). </a:t>
            </a:r>
          </a:p>
          <a:p>
            <a:pPr algn="just">
              <a:spcBef>
                <a:spcPts val="600"/>
              </a:spcBef>
              <a:spcAft>
                <a:spcPts val="600"/>
              </a:spcAft>
            </a:pPr>
            <a:r>
              <a:rPr lang="es-ES" dirty="0">
                <a:latin typeface="Arial" panose="020B0604020202020204" pitchFamily="34" charset="0"/>
                <a:ea typeface="Times New Roman" panose="02020603050405020304" pitchFamily="18" charset="0"/>
                <a:cs typeface="Times New Roman" panose="02020603050405020304" pitchFamily="18" charset="0"/>
              </a:rPr>
              <a:t>S</a:t>
            </a:r>
            <a:r>
              <a:rPr lang="es-ES" sz="1800" dirty="0">
                <a:effectLst/>
                <a:latin typeface="Arial" panose="020B0604020202020204" pitchFamily="34" charset="0"/>
                <a:ea typeface="Times New Roman" panose="02020603050405020304" pitchFamily="18" charset="0"/>
                <a:cs typeface="Times New Roman" panose="02020603050405020304" pitchFamily="18" charset="0"/>
              </a:rPr>
              <a:t>e aprobó definitivamente la </a:t>
            </a:r>
            <a:r>
              <a:rPr lang="es-ES" sz="1800" b="1"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2"/>
              </a:rPr>
              <a:t>Directiva 2015/996</a:t>
            </a:r>
            <a:r>
              <a:rPr lang="es-ES" sz="1800" dirty="0">
                <a:effectLst/>
                <a:latin typeface="Arial" panose="020B0604020202020204" pitchFamily="34" charset="0"/>
                <a:ea typeface="Times New Roman" panose="02020603050405020304" pitchFamily="18" charset="0"/>
                <a:cs typeface="Times New Roman" panose="02020603050405020304" pitchFamily="18" charset="0"/>
              </a:rPr>
              <a:t>, de la Comisión por la que se </a:t>
            </a:r>
            <a:r>
              <a:rPr lang="es-ES" sz="1800" b="1" dirty="0">
                <a:effectLst/>
                <a:latin typeface="Arial" panose="020B0604020202020204" pitchFamily="34" charset="0"/>
                <a:ea typeface="Times New Roman" panose="02020603050405020304" pitchFamily="18" charset="0"/>
                <a:cs typeface="Times New Roman" panose="02020603050405020304" pitchFamily="18" charset="0"/>
              </a:rPr>
              <a:t>establecen métodos comunes de evaluación del ruido</a:t>
            </a:r>
            <a:r>
              <a:rPr lang="es-ES" sz="1800" dirty="0">
                <a:effectLst/>
                <a:latin typeface="Arial" panose="020B0604020202020204" pitchFamily="34" charset="0"/>
                <a:ea typeface="Times New Roman" panose="02020603050405020304" pitchFamily="18" charset="0"/>
                <a:cs typeface="Times New Roman" panose="02020603050405020304" pitchFamily="18" charset="0"/>
              </a:rPr>
              <a:t>, la cual tenía que ser traspuesta al ordenamiento jurídico de cada uno de los Estados miembros, a más tardar, el 31 de diciembre de 2018.</a:t>
            </a:r>
          </a:p>
          <a:p>
            <a:pPr algn="just">
              <a:spcBef>
                <a:spcPts val="600"/>
              </a:spcBef>
              <a:spcAft>
                <a:spcPts val="600"/>
              </a:spcAft>
            </a:pPr>
            <a:r>
              <a:rPr lang="es-ES" sz="1800" dirty="0">
                <a:effectLst/>
                <a:latin typeface="Arial" panose="020B0604020202020204" pitchFamily="34" charset="0"/>
                <a:ea typeface="Times New Roman" panose="02020603050405020304" pitchFamily="18" charset="0"/>
                <a:cs typeface="Times New Roman" panose="02020603050405020304" pitchFamily="18" charset="0"/>
              </a:rPr>
              <a:t>España traspone la Directiva 2015/996 mediante la </a:t>
            </a:r>
            <a:r>
              <a:rPr lang="es-ES" sz="1800" b="1"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3"/>
              </a:rPr>
              <a:t>Orden PCI/1319/2018</a:t>
            </a:r>
            <a:r>
              <a:rPr lang="es-ES" sz="1800" dirty="0">
                <a:effectLst/>
                <a:latin typeface="Arial" panose="020B0604020202020204" pitchFamily="34" charset="0"/>
                <a:ea typeface="Times New Roman" panose="02020603050405020304" pitchFamily="18" charset="0"/>
                <a:cs typeface="Times New Roman" panose="02020603050405020304" pitchFamily="18" charset="0"/>
              </a:rPr>
              <a:t>, de 7 de diciembre, por la que se modifica el Anexo II del Real Decreto 1513/2005, de 16 de diciembre, por el que se desarrolla la Ley 37/2003, de 17 de noviembre, del ruido en lo referente a evaluación del ruido ambiental.</a:t>
            </a:r>
            <a:endParaRPr lang="es-ES" dirty="0">
              <a:latin typeface="Calibri" panose="020F0502020204030204" pitchFamily="34" charset="0"/>
              <a:ea typeface="Calibri" panose="020F0502020204030204" pitchFamily="34" charset="0"/>
            </a:endParaRPr>
          </a:p>
        </p:txBody>
      </p:sp>
      <p:sp>
        <p:nvSpPr>
          <p:cNvPr id="11" name="CuadroTexto 10">
            <a:extLst>
              <a:ext uri="{FF2B5EF4-FFF2-40B4-BE49-F238E27FC236}">
                <a16:creationId xmlns:a16="http://schemas.microsoft.com/office/drawing/2014/main" id="{F7101A81-CEE5-2E0B-7C0D-87ACDA65A382}"/>
              </a:ext>
            </a:extLst>
          </p:cNvPr>
          <p:cNvSpPr txBox="1"/>
          <p:nvPr/>
        </p:nvSpPr>
        <p:spPr>
          <a:xfrm>
            <a:off x="313112" y="3558975"/>
            <a:ext cx="11565773" cy="1200329"/>
          </a:xfrm>
          <a:prstGeom prst="rect">
            <a:avLst/>
          </a:prstGeom>
          <a:noFill/>
          <a:ln>
            <a:solidFill>
              <a:schemeClr val="accent1"/>
            </a:solidFill>
          </a:ln>
        </p:spPr>
        <p:txBody>
          <a:bodyPr wrap="square">
            <a:spAutoFit/>
          </a:bodyPr>
          <a:lstStyle/>
          <a:p>
            <a:pPr algn="ctr">
              <a:spcBef>
                <a:spcPts val="600"/>
              </a:spcBef>
              <a:spcAft>
                <a:spcPts val="600"/>
              </a:spcAft>
            </a:pPr>
            <a:r>
              <a:rPr lang="es-ES" sz="1800" b="1" dirty="0">
                <a:effectLst/>
                <a:latin typeface="Arial" panose="020B0604020202020204" pitchFamily="34" charset="0"/>
                <a:ea typeface="Times New Roman" panose="02020603050405020304" pitchFamily="18" charset="0"/>
                <a:cs typeface="Times New Roman" panose="02020603050405020304" pitchFamily="18" charset="0"/>
              </a:rPr>
              <a:t>La aplicación del método CNOSSOS-EU es obligatoria, </a:t>
            </a:r>
            <a:r>
              <a:rPr lang="es-ES" sz="1800" b="1" u="sng" dirty="0">
                <a:effectLst/>
                <a:latin typeface="Arial" panose="020B0604020202020204" pitchFamily="34" charset="0"/>
                <a:ea typeface="Times New Roman" panose="02020603050405020304" pitchFamily="18" charset="0"/>
                <a:cs typeface="Times New Roman" panose="02020603050405020304" pitchFamily="18" charset="0"/>
              </a:rPr>
              <a:t>no solo para el cartografiado estratégico </a:t>
            </a:r>
            <a:r>
              <a:rPr lang="es-ES" sz="1800" b="1" dirty="0">
                <a:effectLst/>
                <a:latin typeface="Arial" panose="020B0604020202020204" pitchFamily="34" charset="0"/>
                <a:ea typeface="Times New Roman" panose="02020603050405020304" pitchFamily="18" charset="0"/>
                <a:cs typeface="Times New Roman" panose="02020603050405020304" pitchFamily="18" charset="0"/>
              </a:rPr>
              <a:t>del ruido, sino </a:t>
            </a:r>
            <a:r>
              <a:rPr lang="es-ES" sz="1800" b="1" u="sng" dirty="0">
                <a:effectLst/>
                <a:latin typeface="Arial" panose="020B0604020202020204" pitchFamily="34" charset="0"/>
                <a:ea typeface="Times New Roman" panose="02020603050405020304" pitchFamily="18" charset="0"/>
                <a:cs typeface="Times New Roman" panose="02020603050405020304" pitchFamily="18" charset="0"/>
              </a:rPr>
              <a:t>para todos los estudios de ruido </a:t>
            </a:r>
            <a:r>
              <a:rPr lang="es-ES" sz="1800" b="1" dirty="0">
                <a:effectLst/>
                <a:latin typeface="Arial" panose="020B0604020202020204" pitchFamily="34" charset="0"/>
                <a:ea typeface="Times New Roman" panose="02020603050405020304" pitchFamily="18" charset="0"/>
                <a:cs typeface="Times New Roman" panose="02020603050405020304" pitchFamily="18" charset="0"/>
              </a:rPr>
              <a:t>que se deriven de obligaciones legales en el Reino de España, por ejemplo, los incluidos en procedimientos de Evaluación de Impacto Ambiental o Evaluación Ambiental Estratégica.</a:t>
            </a:r>
            <a:endParaRPr lang="es-ES" sz="24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2" name="CuadroTexto 11">
            <a:extLst>
              <a:ext uri="{FF2B5EF4-FFF2-40B4-BE49-F238E27FC236}">
                <a16:creationId xmlns:a16="http://schemas.microsoft.com/office/drawing/2014/main" id="{5FDFE722-C52C-04EE-FFEC-81504EA4E4D0}"/>
              </a:ext>
            </a:extLst>
          </p:cNvPr>
          <p:cNvSpPr txBox="1"/>
          <p:nvPr/>
        </p:nvSpPr>
        <p:spPr>
          <a:xfrm>
            <a:off x="313112" y="4878869"/>
            <a:ext cx="11565773" cy="1631216"/>
          </a:xfrm>
          <a:prstGeom prst="rect">
            <a:avLst/>
          </a:prstGeom>
          <a:noFill/>
        </p:spPr>
        <p:txBody>
          <a:bodyPr wrap="square">
            <a:spAutoFit/>
          </a:bodyPr>
          <a:lstStyle/>
          <a:p>
            <a:pPr algn="just">
              <a:spcBef>
                <a:spcPts val="600"/>
              </a:spcBef>
              <a:spcAft>
                <a:spcPts val="600"/>
              </a:spcAft>
            </a:pPr>
            <a:r>
              <a:rPr lang="es-ES" sz="1800" b="1"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4"/>
              </a:rPr>
              <a:t>Directiva Delegada (UE) 2021/1226</a:t>
            </a:r>
            <a:r>
              <a:rPr lang="es-ES" sz="1800" b="1" dirty="0">
                <a:effectLst/>
                <a:latin typeface="Arial" panose="020B0604020202020204" pitchFamily="34" charset="0"/>
                <a:ea typeface="Times New Roman" panose="02020603050405020304" pitchFamily="18" charset="0"/>
                <a:cs typeface="Times New Roman" panose="02020603050405020304" pitchFamily="18" charset="0"/>
              </a:rPr>
              <a:t> de la Comisión, de 21 de diciembre de 2020</a:t>
            </a:r>
            <a:r>
              <a:rPr lang="es-ES" sz="1800" dirty="0">
                <a:effectLst/>
                <a:latin typeface="Arial" panose="020B0604020202020204" pitchFamily="34" charset="0"/>
                <a:ea typeface="Times New Roman" panose="02020603050405020304" pitchFamily="18" charset="0"/>
                <a:cs typeface="Times New Roman" panose="02020603050405020304" pitchFamily="18" charset="0"/>
              </a:rPr>
              <a:t>, por la que se modifica, para adaptarlo al progreso científico y técnico, el anexo II de la Directiva 2002/49/CE del Parlamento Europeo y del Consejo en cuanto a los métodos comunes para la evaluación del ruido (DOUE 28/07/2021).</a:t>
            </a:r>
          </a:p>
          <a:p>
            <a:pPr algn="just">
              <a:spcBef>
                <a:spcPts val="600"/>
              </a:spcBef>
              <a:spcAft>
                <a:spcPts val="600"/>
              </a:spcAft>
            </a:pPr>
            <a:r>
              <a:rPr lang="es-ES" b="1" dirty="0">
                <a:effectLst/>
                <a:latin typeface="Arial" panose="020B0604020202020204" pitchFamily="34" charset="0"/>
                <a:ea typeface="Times New Roman" panose="02020603050405020304" pitchFamily="18" charset="0"/>
                <a:cs typeface="Times New Roman" panose="02020603050405020304" pitchFamily="18" charset="0"/>
                <a:hlinkClick r:id="rId5"/>
              </a:rPr>
              <a:t>Orden PCM/80/2022</a:t>
            </a:r>
            <a:r>
              <a:rPr lang="es-ES" dirty="0">
                <a:effectLst/>
                <a:latin typeface="Arial" panose="020B0604020202020204" pitchFamily="34" charset="0"/>
                <a:ea typeface="Times New Roman" panose="02020603050405020304" pitchFamily="18" charset="0"/>
                <a:cs typeface="Times New Roman" panose="02020603050405020304" pitchFamily="18" charset="0"/>
              </a:rPr>
              <a:t>, de 7 de febrero, por la que se modifica el anexo II del Real Decreto 1513/2005 (</a:t>
            </a:r>
            <a:r>
              <a:rPr lang="es-ES" u="sng" dirty="0">
                <a:effectLst/>
                <a:latin typeface="Arial" panose="020B0604020202020204" pitchFamily="34" charset="0"/>
                <a:ea typeface="Times New Roman" panose="02020603050405020304" pitchFamily="18" charset="0"/>
                <a:cs typeface="Times New Roman" panose="02020603050405020304" pitchFamily="18" charset="0"/>
              </a:rPr>
              <a:t>BOE </a:t>
            </a:r>
            <a:r>
              <a:rPr lang="es-ES" u="sng" dirty="0" err="1">
                <a:effectLst/>
                <a:latin typeface="Arial" panose="020B0604020202020204" pitchFamily="34" charset="0"/>
                <a:ea typeface="Times New Roman" panose="02020603050405020304" pitchFamily="18" charset="0"/>
                <a:cs typeface="Times New Roman" panose="02020603050405020304" pitchFamily="18" charset="0"/>
              </a:rPr>
              <a:t>nº</a:t>
            </a:r>
            <a:r>
              <a:rPr lang="es-ES" u="sng" dirty="0">
                <a:effectLst/>
                <a:latin typeface="Arial" panose="020B0604020202020204" pitchFamily="34" charset="0"/>
                <a:ea typeface="Times New Roman" panose="02020603050405020304" pitchFamily="18" charset="0"/>
                <a:cs typeface="Times New Roman" panose="02020603050405020304" pitchFamily="18" charset="0"/>
              </a:rPr>
              <a:t> 35 de 10 de febrero de 2022</a:t>
            </a:r>
            <a:r>
              <a:rPr lang="es-ES" dirty="0">
                <a:effectLst/>
                <a:latin typeface="Arial" panose="020B0604020202020204" pitchFamily="34" charset="0"/>
                <a:ea typeface="Times New Roman" panose="02020603050405020304" pitchFamily="18" charset="0"/>
                <a:cs typeface="Times New Roman" panose="02020603050405020304" pitchFamily="18" charset="0"/>
              </a:rPr>
              <a:t>)</a:t>
            </a:r>
          </a:p>
        </p:txBody>
      </p:sp>
      <p:grpSp>
        <p:nvGrpSpPr>
          <p:cNvPr id="13" name="Grupo 12">
            <a:extLst>
              <a:ext uri="{FF2B5EF4-FFF2-40B4-BE49-F238E27FC236}">
                <a16:creationId xmlns:a16="http://schemas.microsoft.com/office/drawing/2014/main" id="{51326F7E-6C3E-57D1-4553-2A1A41FF8B4E}"/>
              </a:ext>
            </a:extLst>
          </p:cNvPr>
          <p:cNvGrpSpPr/>
          <p:nvPr/>
        </p:nvGrpSpPr>
        <p:grpSpPr>
          <a:xfrm>
            <a:off x="0" y="0"/>
            <a:ext cx="12192000" cy="764540"/>
            <a:chOff x="0" y="0"/>
            <a:chExt cx="12192000" cy="764540"/>
          </a:xfrm>
        </p:grpSpPr>
        <p:sp>
          <p:nvSpPr>
            <p:cNvPr id="14" name="Rectángulo 13">
              <a:extLst>
                <a:ext uri="{FF2B5EF4-FFF2-40B4-BE49-F238E27FC236}">
                  <a16:creationId xmlns:a16="http://schemas.microsoft.com/office/drawing/2014/main" id="{DE03DE6F-BADA-87D0-BB26-58A7E0F5D2FB}"/>
                </a:ext>
              </a:extLst>
            </p:cNvPr>
            <p:cNvSpPr/>
            <p:nvPr/>
          </p:nvSpPr>
          <p:spPr>
            <a:xfrm>
              <a:off x="5306765" y="0"/>
              <a:ext cx="6885235" cy="7645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l"/>
              <a:endParaRPr lang="es-ES" dirty="0"/>
            </a:p>
          </p:txBody>
        </p:sp>
        <p:sp>
          <p:nvSpPr>
            <p:cNvPr id="19" name="CuadroTexto 18">
              <a:extLst>
                <a:ext uri="{FF2B5EF4-FFF2-40B4-BE49-F238E27FC236}">
                  <a16:creationId xmlns:a16="http://schemas.microsoft.com/office/drawing/2014/main" id="{DFB50C2A-F566-C009-6898-E888B0368780}"/>
                </a:ext>
              </a:extLst>
            </p:cNvPr>
            <p:cNvSpPr txBox="1"/>
            <p:nvPr/>
          </p:nvSpPr>
          <p:spPr>
            <a:xfrm>
              <a:off x="5306765" y="59104"/>
              <a:ext cx="6625982" cy="646331"/>
            </a:xfrm>
            <a:prstGeom prst="rect">
              <a:avLst/>
            </a:prstGeom>
            <a:noFill/>
          </p:spPr>
          <p:txBody>
            <a:bodyPr wrap="square">
              <a:spAutoFit/>
            </a:bodyPr>
            <a:lstStyle/>
            <a:p>
              <a:r>
                <a:rPr lang="es-ES" sz="1800" b="1" cap="all" dirty="0">
                  <a:solidFill>
                    <a:schemeClr val="bg1"/>
                  </a:solidFill>
                </a:rPr>
                <a:t>Jornada ruido AMBIENTAL miterd-cedex – 8 de julio de 2022</a:t>
              </a:r>
            </a:p>
            <a:p>
              <a:r>
                <a:rPr lang="es-ES" sz="1800" b="1" cap="all" dirty="0">
                  <a:solidFill>
                    <a:schemeClr val="bg1"/>
                  </a:solidFill>
                </a:rPr>
                <a:t>- GUÍA BÁSICA CNOSSOS MITERD-CEDEX</a:t>
              </a:r>
            </a:p>
          </p:txBody>
        </p:sp>
        <p:pic>
          <p:nvPicPr>
            <p:cNvPr id="20" name="Imagen 19">
              <a:extLst>
                <a:ext uri="{FF2B5EF4-FFF2-40B4-BE49-F238E27FC236}">
                  <a16:creationId xmlns:a16="http://schemas.microsoft.com/office/drawing/2014/main" id="{2A19C742-0A3E-BAC8-02F0-538CA0B567C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5306765" cy="764540"/>
            </a:xfrm>
            <a:prstGeom prst="rect">
              <a:avLst/>
            </a:prstGeom>
            <a:ln>
              <a:solidFill>
                <a:srgbClr val="002060"/>
              </a:solidFill>
            </a:ln>
          </p:spPr>
        </p:pic>
      </p:grpSp>
    </p:spTree>
    <p:extLst>
      <p:ext uri="{BB962C8B-B14F-4D97-AF65-F5344CB8AC3E}">
        <p14:creationId xmlns:p14="http://schemas.microsoft.com/office/powerpoint/2010/main" val="1686145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55963" y="900682"/>
            <a:ext cx="11565774" cy="461665"/>
          </a:xfrm>
          <a:prstGeom prst="rect">
            <a:avLst/>
          </a:prstGeom>
        </p:spPr>
        <p:txBody>
          <a:bodyPr wrap="square">
            <a:spAutoFit/>
          </a:bodyPr>
          <a:lstStyle/>
          <a:p>
            <a:pPr>
              <a:spcAft>
                <a:spcPts val="0"/>
              </a:spcAft>
            </a:pPr>
            <a:r>
              <a:rPr lang="es-ES" sz="2400" b="1" dirty="0"/>
              <a:t>ÁMBITO DE APLICACIÓN DE LA GUÍA</a:t>
            </a:r>
            <a:endParaRPr lang="es-ES" b="1" dirty="0">
              <a:latin typeface="Calibri" panose="020F0502020204030204" pitchFamily="34" charset="0"/>
              <a:ea typeface="Calibri" panose="020F0502020204030204" pitchFamily="34" charset="0"/>
            </a:endParaRPr>
          </a:p>
        </p:txBody>
      </p:sp>
      <p:sp>
        <p:nvSpPr>
          <p:cNvPr id="32" name="CuadroTexto 31">
            <a:extLst>
              <a:ext uri="{FF2B5EF4-FFF2-40B4-BE49-F238E27FC236}">
                <a16:creationId xmlns:a16="http://schemas.microsoft.com/office/drawing/2014/main" id="{B1E15A73-83EB-E49E-8FEE-46074C96444B}"/>
              </a:ext>
            </a:extLst>
          </p:cNvPr>
          <p:cNvSpPr txBox="1"/>
          <p:nvPr/>
        </p:nvSpPr>
        <p:spPr>
          <a:xfrm>
            <a:off x="509631" y="1404184"/>
            <a:ext cx="11312105" cy="3046988"/>
          </a:xfrm>
          <a:prstGeom prst="rect">
            <a:avLst/>
          </a:prstGeom>
        </p:spPr>
        <p:txBody>
          <a:bodyPr wrap="square">
            <a:spAutoFit/>
          </a:bodyPr>
          <a:lstStyle>
            <a:defPPr>
              <a:defRPr lang="es-ES"/>
            </a:defPPr>
            <a:lvl1pPr algn="just">
              <a:spcAft>
                <a:spcPts val="0"/>
              </a:spcAft>
              <a:defRPr sz="2400"/>
            </a:lvl1pPr>
          </a:lstStyle>
          <a:p>
            <a:pPr marL="342900" indent="-342900">
              <a:buFontTx/>
              <a:buChar char="-"/>
            </a:pPr>
            <a:r>
              <a:rPr lang="es-ES" dirty="0"/>
              <a:t>Guía de </a:t>
            </a:r>
            <a:r>
              <a:rPr lang="es-ES" b="1" dirty="0"/>
              <a:t>recomendaciones básicas</a:t>
            </a:r>
          </a:p>
          <a:p>
            <a:pPr marL="342900" indent="-342900">
              <a:buFontTx/>
              <a:buChar char="-"/>
            </a:pPr>
            <a:r>
              <a:rPr lang="es-ES" b="1" dirty="0"/>
              <a:t>No sustituye instrucciones / guías / recomendaciones de las AACC.</a:t>
            </a:r>
          </a:p>
          <a:p>
            <a:pPr marL="342900" indent="-342900">
              <a:buFontTx/>
              <a:buChar char="-"/>
            </a:pPr>
            <a:r>
              <a:rPr lang="es-ES" dirty="0"/>
              <a:t>Se centra en </a:t>
            </a:r>
            <a:r>
              <a:rPr lang="es-ES" b="1" dirty="0"/>
              <a:t>ruido de tráfico viario, ferroviario e industrial.</a:t>
            </a:r>
          </a:p>
          <a:p>
            <a:pPr marL="342900" indent="-342900">
              <a:buFontTx/>
              <a:buChar char="-"/>
            </a:pPr>
            <a:r>
              <a:rPr lang="es-ES" dirty="0"/>
              <a:t>Aplicable</a:t>
            </a:r>
            <a:r>
              <a:rPr lang="es-ES" b="1" dirty="0"/>
              <a:t> también a Aglomeraciones.</a:t>
            </a:r>
          </a:p>
          <a:p>
            <a:pPr marL="342900" indent="-342900">
              <a:buFontTx/>
              <a:buChar char="-"/>
            </a:pPr>
            <a:r>
              <a:rPr lang="es-ES" dirty="0"/>
              <a:t>Aplicable en </a:t>
            </a:r>
            <a:r>
              <a:rPr lang="es-ES" b="1" dirty="0"/>
              <a:t>aspectos generales, </a:t>
            </a:r>
            <a:r>
              <a:rPr lang="es-ES" dirty="0"/>
              <a:t>en particular en lo referente a </a:t>
            </a:r>
            <a:r>
              <a:rPr lang="es-ES" b="1" dirty="0"/>
              <a:t>población expuesta</a:t>
            </a:r>
            <a:r>
              <a:rPr lang="es-ES" dirty="0"/>
              <a:t>, a</a:t>
            </a:r>
            <a:r>
              <a:rPr lang="es-ES" b="1" dirty="0"/>
              <a:t> todas las fuentes.</a:t>
            </a:r>
          </a:p>
          <a:p>
            <a:pPr marL="342900" indent="-342900">
              <a:buFontTx/>
              <a:buChar char="-"/>
            </a:pPr>
            <a:r>
              <a:rPr lang="es-ES" b="1" dirty="0"/>
              <a:t>No condiciona </a:t>
            </a:r>
            <a:r>
              <a:rPr lang="es-ES" dirty="0"/>
              <a:t>la elección de un </a:t>
            </a:r>
            <a:r>
              <a:rPr lang="es-ES" b="1" dirty="0"/>
              <a:t>valor o parámetro concreto.</a:t>
            </a:r>
          </a:p>
          <a:p>
            <a:pPr marL="342900" indent="-342900">
              <a:buFontTx/>
              <a:buChar char="-"/>
            </a:pPr>
            <a:r>
              <a:rPr lang="es-ES" b="1" dirty="0"/>
              <a:t>Complementaria a otras guías, </a:t>
            </a:r>
            <a:r>
              <a:rPr lang="es-ES" b="1" dirty="0" err="1"/>
              <a:t>p.e</a:t>
            </a:r>
            <a:r>
              <a:rPr lang="es-ES" b="1" dirty="0"/>
              <a:t>. </a:t>
            </a:r>
            <a:r>
              <a:rPr lang="es-ES" b="1" dirty="0">
                <a:hlinkClick r:id="rId2"/>
              </a:rPr>
              <a:t>Guía de CNOSSOS-EU ADIF/ADIF AV </a:t>
            </a:r>
            <a:endParaRPr lang="es-ES" b="1" dirty="0"/>
          </a:p>
        </p:txBody>
      </p:sp>
      <p:sp>
        <p:nvSpPr>
          <p:cNvPr id="16" name="CuadroTexto 15">
            <a:extLst>
              <a:ext uri="{FF2B5EF4-FFF2-40B4-BE49-F238E27FC236}">
                <a16:creationId xmlns:a16="http://schemas.microsoft.com/office/drawing/2014/main" id="{DC592E9D-AC9E-9310-CD07-45DF267DAFDF}"/>
              </a:ext>
            </a:extLst>
          </p:cNvPr>
          <p:cNvSpPr txBox="1"/>
          <p:nvPr/>
        </p:nvSpPr>
        <p:spPr>
          <a:xfrm>
            <a:off x="1457867" y="4646049"/>
            <a:ext cx="9415632" cy="923330"/>
          </a:xfrm>
          <a:prstGeom prst="rect">
            <a:avLst/>
          </a:prstGeom>
          <a:noFill/>
          <a:ln>
            <a:solidFill>
              <a:schemeClr val="accent1"/>
            </a:solidFill>
          </a:ln>
        </p:spPr>
        <p:txBody>
          <a:bodyPr wrap="square">
            <a:spAutoFit/>
          </a:bodyPr>
          <a:lstStyle/>
          <a:p>
            <a:pPr algn="ctr">
              <a:spcBef>
                <a:spcPts val="600"/>
              </a:spcBef>
              <a:spcAft>
                <a:spcPts val="600"/>
              </a:spcAft>
            </a:pPr>
            <a:r>
              <a:rPr lang="es-ES" sz="1800" b="1" dirty="0">
                <a:effectLst/>
                <a:latin typeface="Arial" panose="020B0604020202020204" pitchFamily="34" charset="0"/>
                <a:ea typeface="Times New Roman" panose="02020603050405020304" pitchFamily="18" charset="0"/>
                <a:cs typeface="Times New Roman" panose="02020603050405020304" pitchFamily="18" charset="0"/>
              </a:rPr>
              <a:t>Las decisiones que se tomen en la aplicación del Método CNOSSOS-EU, para la elaboración de Mapas Estratégicos de Ruido, son responsabilidad de la Autoridad Competente que elabora y aprueba el MER.</a:t>
            </a:r>
            <a:endParaRPr lang="es-ES" sz="24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7" name="CuadroTexto 16">
            <a:extLst>
              <a:ext uri="{FF2B5EF4-FFF2-40B4-BE49-F238E27FC236}">
                <a16:creationId xmlns:a16="http://schemas.microsoft.com/office/drawing/2014/main" id="{62B533D0-E9B0-2F74-4A2D-6187EC68E116}"/>
              </a:ext>
            </a:extLst>
          </p:cNvPr>
          <p:cNvSpPr txBox="1"/>
          <p:nvPr/>
        </p:nvSpPr>
        <p:spPr>
          <a:xfrm>
            <a:off x="1457867" y="5728756"/>
            <a:ext cx="9415632" cy="1077218"/>
          </a:xfrm>
          <a:prstGeom prst="rect">
            <a:avLst/>
          </a:prstGeom>
          <a:noFill/>
          <a:ln>
            <a:solidFill>
              <a:schemeClr val="accent1"/>
            </a:solidFill>
          </a:ln>
        </p:spPr>
        <p:txBody>
          <a:bodyPr wrap="square">
            <a:spAutoFit/>
          </a:bodyPr>
          <a:lstStyle/>
          <a:p>
            <a:pPr algn="ctr">
              <a:spcBef>
                <a:spcPts val="600"/>
              </a:spcBef>
              <a:spcAft>
                <a:spcPts val="600"/>
              </a:spcAft>
            </a:pPr>
            <a:r>
              <a:rPr lang="es-ES" sz="1800" b="1" dirty="0">
                <a:effectLst/>
                <a:latin typeface="Arial" panose="020B0604020202020204" pitchFamily="34" charset="0"/>
                <a:ea typeface="Times New Roman" panose="02020603050405020304" pitchFamily="18" charset="0"/>
                <a:cs typeface="Times New Roman" panose="02020603050405020304" pitchFamily="18" charset="0"/>
              </a:rPr>
              <a:t>Documento sujeto a revisiones.</a:t>
            </a:r>
          </a:p>
          <a:p>
            <a:pPr algn="ctr">
              <a:spcBef>
                <a:spcPts val="600"/>
              </a:spcBef>
              <a:spcAft>
                <a:spcPts val="600"/>
              </a:spcAft>
            </a:pPr>
            <a:r>
              <a:rPr lang="es-ES" b="1" dirty="0">
                <a:latin typeface="Arial" panose="020B0604020202020204" pitchFamily="34" charset="0"/>
                <a:ea typeface="Times New Roman" panose="02020603050405020304" pitchFamily="18" charset="0"/>
                <a:cs typeface="Times New Roman" panose="02020603050405020304" pitchFamily="18" charset="0"/>
              </a:rPr>
              <a:t>Se aconseja consultar la </a:t>
            </a:r>
            <a:r>
              <a:rPr lang="es-ES" b="1" dirty="0">
                <a:latin typeface="Arial" panose="020B0604020202020204" pitchFamily="34" charset="0"/>
                <a:ea typeface="Times New Roman" panose="02020603050405020304" pitchFamily="18" charset="0"/>
                <a:cs typeface="Times New Roman" panose="02020603050405020304" pitchFamily="18" charset="0"/>
                <a:hlinkClick r:id="rId3"/>
              </a:rPr>
              <a:t>Web SICA </a:t>
            </a:r>
            <a:r>
              <a:rPr lang="es-ES" b="1" dirty="0">
                <a:latin typeface="Arial" panose="020B0604020202020204" pitchFamily="34" charset="0"/>
                <a:ea typeface="Times New Roman" panose="02020603050405020304" pitchFamily="18" charset="0"/>
                <a:cs typeface="Times New Roman" panose="02020603050405020304" pitchFamily="18" charset="0"/>
              </a:rPr>
              <a:t>antes de su utilización, pera verificar última revisión</a:t>
            </a:r>
            <a:endParaRPr lang="es-ES" sz="2400"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nvGrpSpPr>
          <p:cNvPr id="11" name="Grupo 10">
            <a:extLst>
              <a:ext uri="{FF2B5EF4-FFF2-40B4-BE49-F238E27FC236}">
                <a16:creationId xmlns:a16="http://schemas.microsoft.com/office/drawing/2014/main" id="{6E1F442E-F560-E603-5DC0-1A3D9BAE9E16}"/>
              </a:ext>
            </a:extLst>
          </p:cNvPr>
          <p:cNvGrpSpPr/>
          <p:nvPr/>
        </p:nvGrpSpPr>
        <p:grpSpPr>
          <a:xfrm>
            <a:off x="0" y="0"/>
            <a:ext cx="12192000" cy="764540"/>
            <a:chOff x="0" y="0"/>
            <a:chExt cx="12192000" cy="764540"/>
          </a:xfrm>
        </p:grpSpPr>
        <p:sp>
          <p:nvSpPr>
            <p:cNvPr id="12" name="Rectángulo 11">
              <a:extLst>
                <a:ext uri="{FF2B5EF4-FFF2-40B4-BE49-F238E27FC236}">
                  <a16:creationId xmlns:a16="http://schemas.microsoft.com/office/drawing/2014/main" id="{378D402B-82F9-A3CE-143B-D5ED07ADE103}"/>
                </a:ext>
              </a:extLst>
            </p:cNvPr>
            <p:cNvSpPr/>
            <p:nvPr/>
          </p:nvSpPr>
          <p:spPr>
            <a:xfrm>
              <a:off x="5306765" y="0"/>
              <a:ext cx="6885235" cy="7645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l"/>
              <a:endParaRPr lang="es-ES" dirty="0"/>
            </a:p>
          </p:txBody>
        </p:sp>
        <p:sp>
          <p:nvSpPr>
            <p:cNvPr id="13" name="CuadroTexto 12">
              <a:extLst>
                <a:ext uri="{FF2B5EF4-FFF2-40B4-BE49-F238E27FC236}">
                  <a16:creationId xmlns:a16="http://schemas.microsoft.com/office/drawing/2014/main" id="{0AB74C97-5119-79F5-2CAF-B5920ED91E8B}"/>
                </a:ext>
              </a:extLst>
            </p:cNvPr>
            <p:cNvSpPr txBox="1"/>
            <p:nvPr/>
          </p:nvSpPr>
          <p:spPr>
            <a:xfrm>
              <a:off x="5306765" y="59104"/>
              <a:ext cx="6625982" cy="646331"/>
            </a:xfrm>
            <a:prstGeom prst="rect">
              <a:avLst/>
            </a:prstGeom>
            <a:noFill/>
          </p:spPr>
          <p:txBody>
            <a:bodyPr wrap="square">
              <a:spAutoFit/>
            </a:bodyPr>
            <a:lstStyle/>
            <a:p>
              <a:r>
                <a:rPr lang="es-ES" sz="1800" b="1" cap="all" dirty="0">
                  <a:solidFill>
                    <a:schemeClr val="bg1"/>
                  </a:solidFill>
                </a:rPr>
                <a:t>Jornada ruido AMBIENTAL miterd-cedex – 8 de julio de 2022</a:t>
              </a:r>
            </a:p>
            <a:p>
              <a:r>
                <a:rPr lang="es-ES" sz="1800" b="1" cap="all" dirty="0">
                  <a:solidFill>
                    <a:schemeClr val="bg1"/>
                  </a:solidFill>
                </a:rPr>
                <a:t>- GUÍA BÁSICA CNOSSOS MITERD-CEDEX</a:t>
              </a:r>
            </a:p>
          </p:txBody>
        </p:sp>
        <p:pic>
          <p:nvPicPr>
            <p:cNvPr id="14" name="Imagen 13">
              <a:extLst>
                <a:ext uri="{FF2B5EF4-FFF2-40B4-BE49-F238E27FC236}">
                  <a16:creationId xmlns:a16="http://schemas.microsoft.com/office/drawing/2014/main" id="{37A09403-D4B8-EA01-FF08-6AA7486EC0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5306765" cy="764540"/>
            </a:xfrm>
            <a:prstGeom prst="rect">
              <a:avLst/>
            </a:prstGeom>
            <a:ln>
              <a:solidFill>
                <a:srgbClr val="002060"/>
              </a:solidFill>
            </a:ln>
          </p:spPr>
        </p:pic>
      </p:grpSp>
    </p:spTree>
    <p:extLst>
      <p:ext uri="{BB962C8B-B14F-4D97-AF65-F5344CB8AC3E}">
        <p14:creationId xmlns:p14="http://schemas.microsoft.com/office/powerpoint/2010/main" val="1970065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55963" y="900682"/>
            <a:ext cx="11565774" cy="461665"/>
          </a:xfrm>
          <a:prstGeom prst="rect">
            <a:avLst/>
          </a:prstGeom>
        </p:spPr>
        <p:txBody>
          <a:bodyPr wrap="square">
            <a:spAutoFit/>
          </a:bodyPr>
          <a:lstStyle/>
          <a:p>
            <a:pPr>
              <a:spcAft>
                <a:spcPts val="0"/>
              </a:spcAft>
            </a:pPr>
            <a:r>
              <a:rPr lang="es-ES" sz="2400" b="1" dirty="0"/>
              <a:t>RECOMENDACIONES: ÁREA DE CÁLCULO Y DE PROYECTO - AGLOMERACIONES</a:t>
            </a:r>
            <a:endParaRPr lang="es-ES" b="1" dirty="0">
              <a:latin typeface="Calibri" panose="020F0502020204030204" pitchFamily="34" charset="0"/>
              <a:ea typeface="Calibri" panose="020F0502020204030204" pitchFamily="34" charset="0"/>
            </a:endParaRPr>
          </a:p>
        </p:txBody>
      </p:sp>
      <p:sp>
        <p:nvSpPr>
          <p:cNvPr id="32" name="Rectángulo 31">
            <a:extLst>
              <a:ext uri="{FF2B5EF4-FFF2-40B4-BE49-F238E27FC236}">
                <a16:creationId xmlns:a16="http://schemas.microsoft.com/office/drawing/2014/main" id="{31FEF578-BF76-9CEB-55E3-2A28D1332803}"/>
              </a:ext>
            </a:extLst>
          </p:cNvPr>
          <p:cNvSpPr/>
          <p:nvPr/>
        </p:nvSpPr>
        <p:spPr>
          <a:xfrm>
            <a:off x="391333" y="4546367"/>
            <a:ext cx="11565774" cy="1908215"/>
          </a:xfrm>
          <a:prstGeom prst="rect">
            <a:avLst/>
          </a:prstGeom>
        </p:spPr>
        <p:txBody>
          <a:bodyPr wrap="square">
            <a:spAutoFit/>
          </a:bodyPr>
          <a:lstStyle/>
          <a:p>
            <a:pPr marL="342900" lvl="0" indent="-342900" algn="just">
              <a:spcBef>
                <a:spcPts val="600"/>
              </a:spcBef>
              <a:spcAft>
                <a:spcPts val="600"/>
              </a:spcAft>
              <a:buFont typeface="Symbol" panose="05050102010706020507" pitchFamily="18" charset="2"/>
              <a:buChar char=""/>
            </a:pPr>
            <a:r>
              <a:rPr lang="es-ES" sz="1800" b="1" dirty="0">
                <a:effectLst/>
                <a:latin typeface="Arial" panose="020B0604020202020204" pitchFamily="34" charset="0"/>
                <a:ea typeface="Times New Roman" panose="02020603050405020304" pitchFamily="18" charset="0"/>
                <a:cs typeface="Times New Roman" panose="02020603050405020304" pitchFamily="18" charset="0"/>
              </a:rPr>
              <a:t>Área de cálculo</a:t>
            </a:r>
            <a:r>
              <a:rPr lang="es-ES" sz="1800" dirty="0">
                <a:effectLst/>
                <a:latin typeface="Arial" panose="020B0604020202020204" pitchFamily="34" charset="0"/>
                <a:ea typeface="Times New Roman" panose="02020603050405020304" pitchFamily="18" charset="0"/>
                <a:cs typeface="Times New Roman" panose="02020603050405020304" pitchFamily="18" charset="0"/>
              </a:rPr>
              <a:t>. </a:t>
            </a:r>
            <a:r>
              <a:rPr lang="es-ES" sz="1800" u="sng" dirty="0">
                <a:effectLst/>
                <a:latin typeface="Arial" panose="020B0604020202020204" pitchFamily="34" charset="0"/>
                <a:ea typeface="Times New Roman" panose="02020603050405020304" pitchFamily="18" charset="0"/>
                <a:cs typeface="Times New Roman" panose="02020603050405020304" pitchFamily="18" charset="0"/>
              </a:rPr>
              <a:t>Coincidirá con el límite de la aglomeración</a:t>
            </a:r>
            <a:r>
              <a:rPr lang="es-ES" sz="1800" dirty="0">
                <a:effectLst/>
                <a:latin typeface="Arial" panose="020B0604020202020204" pitchFamily="34" charset="0"/>
                <a:ea typeface="Times New Roman" panose="02020603050405020304" pitchFamily="18" charset="0"/>
                <a:cs typeface="Times New Roman" panose="02020603050405020304" pitchFamily="18" charset="0"/>
              </a:rPr>
              <a:t>, de manera que se calculen niveles de ruido en todos los puntos contenidos dentro de la aglomeración, así como población expuesta en todos aquellos edificios contenidos dentro de los límites de la misma.</a:t>
            </a:r>
          </a:p>
          <a:p>
            <a:pPr marL="342900" lvl="0" indent="-342900" algn="just">
              <a:spcBef>
                <a:spcPts val="600"/>
              </a:spcBef>
              <a:spcAft>
                <a:spcPts val="600"/>
              </a:spcAft>
              <a:buFont typeface="Symbol" panose="05050102010706020507" pitchFamily="18" charset="2"/>
              <a:buChar char=""/>
            </a:pPr>
            <a:r>
              <a:rPr lang="es-ES" sz="1800" b="1" dirty="0">
                <a:effectLst/>
                <a:latin typeface="Arial" panose="020B0604020202020204" pitchFamily="34" charset="0"/>
                <a:ea typeface="Times New Roman" panose="02020603050405020304" pitchFamily="18" charset="0"/>
                <a:cs typeface="Times New Roman" panose="02020603050405020304" pitchFamily="18" charset="0"/>
              </a:rPr>
              <a:t>Área de proyecto</a:t>
            </a:r>
            <a:r>
              <a:rPr lang="es-ES" sz="1800" dirty="0">
                <a:effectLst/>
                <a:latin typeface="Arial" panose="020B0604020202020204" pitchFamily="34" charset="0"/>
                <a:ea typeface="Times New Roman" panose="02020603050405020304" pitchFamily="18" charset="0"/>
                <a:cs typeface="Times New Roman" panose="02020603050405020304" pitchFamily="18" charset="0"/>
              </a:rPr>
              <a:t>. El área de proyecto </a:t>
            </a:r>
            <a:r>
              <a:rPr lang="es-ES" sz="1800" u="sng" dirty="0">
                <a:effectLst/>
                <a:latin typeface="Arial" panose="020B0604020202020204" pitchFamily="34" charset="0"/>
                <a:ea typeface="Times New Roman" panose="02020603050405020304" pitchFamily="18" charset="0"/>
                <a:cs typeface="Times New Roman" panose="02020603050405020304" pitchFamily="18" charset="0"/>
              </a:rPr>
              <a:t>será superior al área de cálculo </a:t>
            </a:r>
            <a:r>
              <a:rPr lang="es-ES" sz="1800" dirty="0">
                <a:effectLst/>
                <a:latin typeface="Arial" panose="020B0604020202020204" pitchFamily="34" charset="0"/>
                <a:ea typeface="Times New Roman" panose="02020603050405020304" pitchFamily="18" charset="0"/>
                <a:cs typeface="Times New Roman" panose="02020603050405020304" pitchFamily="18" charset="0"/>
              </a:rPr>
              <a:t>con el fin de </a:t>
            </a:r>
            <a:r>
              <a:rPr lang="es-ES" sz="1800" u="sng" dirty="0">
                <a:effectLst/>
                <a:latin typeface="Arial" panose="020B0604020202020204" pitchFamily="34" charset="0"/>
                <a:ea typeface="Times New Roman" panose="02020603050405020304" pitchFamily="18" charset="0"/>
                <a:cs typeface="Times New Roman" panose="02020603050405020304" pitchFamily="18" charset="0"/>
              </a:rPr>
              <a:t>contemplar todos aquellos focos de ruido que, aun quedando fuera de los límites de la aglomeración</a:t>
            </a:r>
            <a:r>
              <a:rPr lang="es-ES" sz="1800" dirty="0">
                <a:effectLst/>
                <a:latin typeface="Arial" panose="020B0604020202020204" pitchFamily="34" charset="0"/>
                <a:ea typeface="Times New Roman" panose="02020603050405020304" pitchFamily="18" charset="0"/>
                <a:cs typeface="Times New Roman" panose="02020603050405020304" pitchFamily="18" charset="0"/>
              </a:rPr>
              <a:t>, los niveles de ruido generados por los mismos puedan suponer una afección dentro de los límites de la aglomeración.</a:t>
            </a:r>
          </a:p>
        </p:txBody>
      </p:sp>
      <p:pic>
        <p:nvPicPr>
          <p:cNvPr id="5" name="Imagen 4">
            <a:extLst>
              <a:ext uri="{FF2B5EF4-FFF2-40B4-BE49-F238E27FC236}">
                <a16:creationId xmlns:a16="http://schemas.microsoft.com/office/drawing/2014/main" id="{AA44A4B9-F555-64BE-A619-CDB4223DB383}"/>
              </a:ext>
            </a:extLst>
          </p:cNvPr>
          <p:cNvPicPr>
            <a:picLocks noChangeAspect="1"/>
          </p:cNvPicPr>
          <p:nvPr/>
        </p:nvPicPr>
        <p:blipFill>
          <a:blip r:embed="rId2"/>
          <a:stretch>
            <a:fillRect/>
          </a:stretch>
        </p:blipFill>
        <p:spPr>
          <a:xfrm>
            <a:off x="391333" y="1554003"/>
            <a:ext cx="6820810" cy="2758823"/>
          </a:xfrm>
          <a:prstGeom prst="rect">
            <a:avLst/>
          </a:prstGeom>
        </p:spPr>
      </p:pic>
      <p:pic>
        <p:nvPicPr>
          <p:cNvPr id="33" name="Imagen 32" descr="Mapa&#10;&#10;Descripción generada automáticamente">
            <a:extLst>
              <a:ext uri="{FF2B5EF4-FFF2-40B4-BE49-F238E27FC236}">
                <a16:creationId xmlns:a16="http://schemas.microsoft.com/office/drawing/2014/main" id="{F1E0694D-90DC-EC70-9975-4475D2A6DA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2530" y="1476089"/>
            <a:ext cx="3599815" cy="2914650"/>
          </a:xfrm>
          <a:prstGeom prst="rect">
            <a:avLst/>
          </a:prstGeom>
          <a:ln>
            <a:solidFill>
              <a:schemeClr val="accent1"/>
            </a:solidFill>
          </a:ln>
        </p:spPr>
      </p:pic>
      <p:grpSp>
        <p:nvGrpSpPr>
          <p:cNvPr id="11" name="Grupo 10">
            <a:extLst>
              <a:ext uri="{FF2B5EF4-FFF2-40B4-BE49-F238E27FC236}">
                <a16:creationId xmlns:a16="http://schemas.microsoft.com/office/drawing/2014/main" id="{D4DE727B-A336-2606-26F1-000DB2A82829}"/>
              </a:ext>
            </a:extLst>
          </p:cNvPr>
          <p:cNvGrpSpPr/>
          <p:nvPr/>
        </p:nvGrpSpPr>
        <p:grpSpPr>
          <a:xfrm>
            <a:off x="0" y="0"/>
            <a:ext cx="12192000" cy="764540"/>
            <a:chOff x="0" y="0"/>
            <a:chExt cx="12192000" cy="764540"/>
          </a:xfrm>
        </p:grpSpPr>
        <p:sp>
          <p:nvSpPr>
            <p:cNvPr id="12" name="Rectángulo 11">
              <a:extLst>
                <a:ext uri="{FF2B5EF4-FFF2-40B4-BE49-F238E27FC236}">
                  <a16:creationId xmlns:a16="http://schemas.microsoft.com/office/drawing/2014/main" id="{0E69F429-FFDA-C0BD-88F6-872D3622D616}"/>
                </a:ext>
              </a:extLst>
            </p:cNvPr>
            <p:cNvSpPr/>
            <p:nvPr/>
          </p:nvSpPr>
          <p:spPr>
            <a:xfrm>
              <a:off x="5306765" y="0"/>
              <a:ext cx="6885235" cy="7645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l"/>
              <a:endParaRPr lang="es-ES" dirty="0"/>
            </a:p>
          </p:txBody>
        </p:sp>
        <p:sp>
          <p:nvSpPr>
            <p:cNvPr id="13" name="CuadroTexto 12">
              <a:extLst>
                <a:ext uri="{FF2B5EF4-FFF2-40B4-BE49-F238E27FC236}">
                  <a16:creationId xmlns:a16="http://schemas.microsoft.com/office/drawing/2014/main" id="{48A07FC7-BBED-C09B-CB84-38BB049E43DC}"/>
                </a:ext>
              </a:extLst>
            </p:cNvPr>
            <p:cNvSpPr txBox="1"/>
            <p:nvPr/>
          </p:nvSpPr>
          <p:spPr>
            <a:xfrm>
              <a:off x="5306765" y="59104"/>
              <a:ext cx="6625982" cy="646331"/>
            </a:xfrm>
            <a:prstGeom prst="rect">
              <a:avLst/>
            </a:prstGeom>
            <a:noFill/>
          </p:spPr>
          <p:txBody>
            <a:bodyPr wrap="square">
              <a:spAutoFit/>
            </a:bodyPr>
            <a:lstStyle/>
            <a:p>
              <a:r>
                <a:rPr lang="es-ES" sz="1800" b="1" cap="all" dirty="0">
                  <a:solidFill>
                    <a:schemeClr val="bg1"/>
                  </a:solidFill>
                </a:rPr>
                <a:t>Jornada ruido AMBIENTAL miterd-cedex – 8 de julio de 2022</a:t>
              </a:r>
            </a:p>
            <a:p>
              <a:r>
                <a:rPr lang="es-ES" sz="1800" b="1" cap="all" dirty="0">
                  <a:solidFill>
                    <a:schemeClr val="bg1"/>
                  </a:solidFill>
                </a:rPr>
                <a:t>- GUÍA BÁSICA CNOSSOS MITERD-CEDEX</a:t>
              </a:r>
            </a:p>
          </p:txBody>
        </p:sp>
        <p:pic>
          <p:nvPicPr>
            <p:cNvPr id="14" name="Imagen 13">
              <a:extLst>
                <a:ext uri="{FF2B5EF4-FFF2-40B4-BE49-F238E27FC236}">
                  <a16:creationId xmlns:a16="http://schemas.microsoft.com/office/drawing/2014/main" id="{7FA3E410-8AAA-2A8E-3806-CA1092E122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5306765" cy="764540"/>
            </a:xfrm>
            <a:prstGeom prst="rect">
              <a:avLst/>
            </a:prstGeom>
            <a:ln>
              <a:solidFill>
                <a:srgbClr val="002060"/>
              </a:solidFill>
            </a:ln>
          </p:spPr>
        </p:pic>
      </p:grpSp>
    </p:spTree>
    <p:extLst>
      <p:ext uri="{BB962C8B-B14F-4D97-AF65-F5344CB8AC3E}">
        <p14:creationId xmlns:p14="http://schemas.microsoft.com/office/powerpoint/2010/main" val="1431418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47574" y="737826"/>
            <a:ext cx="11565774" cy="461665"/>
          </a:xfrm>
          <a:prstGeom prst="rect">
            <a:avLst/>
          </a:prstGeom>
        </p:spPr>
        <p:txBody>
          <a:bodyPr wrap="square">
            <a:spAutoFit/>
          </a:bodyPr>
          <a:lstStyle/>
          <a:p>
            <a:pPr>
              <a:spcAft>
                <a:spcPts val="0"/>
              </a:spcAft>
            </a:pPr>
            <a:r>
              <a:rPr lang="es-ES" sz="2400" b="1" dirty="0"/>
              <a:t>RECOMENDACIONES: LÍMITES DE CÁLCULO – RELACONES DOSIS EFECTO OMS </a:t>
            </a:r>
            <a:endParaRPr lang="es-ES" b="1" dirty="0">
              <a:latin typeface="Calibri" panose="020F0502020204030204" pitchFamily="34" charset="0"/>
              <a:ea typeface="Calibri" panose="020F0502020204030204" pitchFamily="34" charset="0"/>
            </a:endParaRPr>
          </a:p>
        </p:txBody>
      </p:sp>
      <p:sp>
        <p:nvSpPr>
          <p:cNvPr id="32" name="Rectángulo 31">
            <a:extLst>
              <a:ext uri="{FF2B5EF4-FFF2-40B4-BE49-F238E27FC236}">
                <a16:creationId xmlns:a16="http://schemas.microsoft.com/office/drawing/2014/main" id="{31FEF578-BF76-9CEB-55E3-2A28D1332803}"/>
              </a:ext>
            </a:extLst>
          </p:cNvPr>
          <p:cNvSpPr/>
          <p:nvPr/>
        </p:nvSpPr>
        <p:spPr>
          <a:xfrm>
            <a:off x="247573" y="1199491"/>
            <a:ext cx="11771779" cy="2935675"/>
          </a:xfrm>
          <a:prstGeom prst="rect">
            <a:avLst/>
          </a:prstGeom>
        </p:spPr>
        <p:txBody>
          <a:bodyPr wrap="square">
            <a:spAutoFit/>
          </a:bodyPr>
          <a:lstStyle/>
          <a:p>
            <a:pPr algn="just">
              <a:lnSpc>
                <a:spcPct val="130000"/>
              </a:lnSpc>
            </a:pPr>
            <a:r>
              <a:rPr lang="es-ES" sz="1800" dirty="0">
                <a:effectLst/>
                <a:latin typeface="Arial" panose="020B0604020202020204" pitchFamily="34" charset="0"/>
                <a:ea typeface="Times New Roman" panose="02020603050405020304" pitchFamily="18" charset="0"/>
                <a:cs typeface="Times New Roman" panose="02020603050405020304" pitchFamily="18" charset="0"/>
              </a:rPr>
              <a:t>Se aconseja que </a:t>
            </a:r>
            <a:r>
              <a:rPr lang="es-ES" sz="1800" b="1" dirty="0">
                <a:effectLst/>
                <a:latin typeface="Arial" panose="020B0604020202020204" pitchFamily="34" charset="0"/>
                <a:ea typeface="Times New Roman" panose="02020603050405020304" pitchFamily="18" charset="0"/>
                <a:cs typeface="Times New Roman" panose="02020603050405020304" pitchFamily="18" charset="0"/>
              </a:rPr>
              <a:t>el MER abarque, en </a:t>
            </a:r>
            <a:r>
              <a:rPr lang="es-ES" sz="1800" b="1" dirty="0" err="1">
                <a:effectLst/>
                <a:latin typeface="Arial" panose="020B0604020202020204" pitchFamily="34" charset="0"/>
                <a:ea typeface="Times New Roman" panose="02020603050405020304" pitchFamily="18" charset="0"/>
                <a:cs typeface="Times New Roman" panose="02020603050405020304" pitchFamily="18" charset="0"/>
              </a:rPr>
              <a:t>Lden</a:t>
            </a:r>
            <a:r>
              <a:rPr lang="es-ES" sz="1800" b="1" dirty="0">
                <a:effectLst/>
                <a:latin typeface="Arial" panose="020B0604020202020204" pitchFamily="34" charset="0"/>
                <a:ea typeface="Times New Roman" panose="02020603050405020304" pitchFamily="18" charset="0"/>
                <a:cs typeface="Times New Roman" panose="02020603050405020304" pitchFamily="18" charset="0"/>
              </a:rPr>
              <a:t> y </a:t>
            </a:r>
            <a:r>
              <a:rPr lang="es-ES" sz="1800" b="1" dirty="0" err="1">
                <a:effectLst/>
                <a:latin typeface="Arial" panose="020B0604020202020204" pitchFamily="34" charset="0"/>
                <a:ea typeface="Times New Roman" panose="02020603050405020304" pitchFamily="18" charset="0"/>
                <a:cs typeface="Times New Roman" panose="02020603050405020304" pitchFamily="18" charset="0"/>
              </a:rPr>
              <a:t>Ln</a:t>
            </a:r>
            <a:r>
              <a:rPr lang="es-ES" sz="1800" b="1" dirty="0">
                <a:effectLst/>
                <a:latin typeface="Arial" panose="020B0604020202020204" pitchFamily="34" charset="0"/>
                <a:ea typeface="Times New Roman" panose="02020603050405020304" pitchFamily="18" charset="0"/>
                <a:cs typeface="Times New Roman" panose="02020603050405020304" pitchFamily="18" charset="0"/>
              </a:rPr>
              <a:t> al menos hasta las isófonas indicadas en el la tabla</a:t>
            </a:r>
            <a:r>
              <a:rPr lang="es-ES" sz="1800" dirty="0">
                <a:effectLst/>
                <a:latin typeface="Arial" panose="020B0604020202020204" pitchFamily="34" charset="0"/>
                <a:ea typeface="Times New Roman" panose="02020603050405020304" pitchFamily="18" charset="0"/>
                <a:cs typeface="Times New Roman" panose="02020603050405020304" pitchFamily="18" charset="0"/>
              </a:rPr>
              <a:t>, según el tipo de fuente. Es decir:</a:t>
            </a:r>
          </a:p>
          <a:p>
            <a:pPr marL="342900" lvl="0" indent="-342900" algn="just">
              <a:lnSpc>
                <a:spcPct val="130000"/>
              </a:lnSpc>
              <a:buFont typeface="Symbol" panose="05050102010706020507" pitchFamily="18" charset="2"/>
              <a:buChar char=""/>
            </a:pPr>
            <a:r>
              <a:rPr lang="es-ES" sz="1800" b="1" dirty="0">
                <a:effectLst/>
                <a:latin typeface="Arial" panose="020B0604020202020204" pitchFamily="34" charset="0"/>
                <a:ea typeface="Times New Roman" panose="02020603050405020304" pitchFamily="18" charset="0"/>
                <a:cs typeface="Times New Roman" panose="02020603050405020304" pitchFamily="18" charset="0"/>
              </a:rPr>
              <a:t>MER de aeropuertos</a:t>
            </a:r>
            <a:r>
              <a:rPr lang="es-ES" sz="1800" dirty="0">
                <a:effectLst/>
                <a:latin typeface="Arial" panose="020B0604020202020204" pitchFamily="34" charset="0"/>
                <a:ea typeface="Times New Roman" panose="02020603050405020304" pitchFamily="18" charset="0"/>
                <a:cs typeface="Times New Roman" panose="02020603050405020304" pitchFamily="18" charset="0"/>
              </a:rPr>
              <a:t>: </a:t>
            </a:r>
          </a:p>
          <a:p>
            <a:pPr marL="800100" lvl="1" indent="-342900" algn="just">
              <a:lnSpc>
                <a:spcPct val="130000"/>
              </a:lnSpc>
              <a:buFont typeface="Symbol" panose="05050102010706020507" pitchFamily="18" charset="2"/>
              <a:buChar char=""/>
            </a:pPr>
            <a:r>
              <a:rPr lang="es-ES" dirty="0" err="1">
                <a:effectLst/>
                <a:latin typeface="Arial" panose="020B0604020202020204" pitchFamily="34" charset="0"/>
                <a:ea typeface="Times New Roman" panose="02020603050405020304" pitchFamily="18" charset="0"/>
                <a:cs typeface="Times New Roman" panose="02020603050405020304" pitchFamily="18" charset="0"/>
              </a:rPr>
              <a:t>Lden</a:t>
            </a:r>
            <a:r>
              <a:rPr lang="es-ES" dirty="0">
                <a:effectLst/>
                <a:latin typeface="Arial" panose="020B0604020202020204" pitchFamily="34" charset="0"/>
                <a:ea typeface="Times New Roman" panose="02020603050405020304" pitchFamily="18" charset="0"/>
                <a:cs typeface="Times New Roman" panose="02020603050405020304" pitchFamily="18" charset="0"/>
              </a:rPr>
              <a:t> hasta la </a:t>
            </a:r>
            <a:r>
              <a:rPr lang="es-ES" dirty="0" err="1">
                <a:effectLst/>
                <a:latin typeface="Arial" panose="020B0604020202020204" pitchFamily="34" charset="0"/>
                <a:ea typeface="Times New Roman" panose="02020603050405020304" pitchFamily="18" charset="0"/>
                <a:cs typeface="Times New Roman" panose="02020603050405020304" pitchFamily="18" charset="0"/>
              </a:rPr>
              <a:t>isofona</a:t>
            </a:r>
            <a:r>
              <a:rPr lang="es-ES" dirty="0">
                <a:effectLst/>
                <a:latin typeface="Arial" panose="020B0604020202020204" pitchFamily="34" charset="0"/>
                <a:ea typeface="Times New Roman" panose="02020603050405020304" pitchFamily="18" charset="0"/>
                <a:cs typeface="Times New Roman" panose="02020603050405020304" pitchFamily="18" charset="0"/>
              </a:rPr>
              <a:t> de 45 dB (A)</a:t>
            </a:r>
          </a:p>
          <a:p>
            <a:pPr marL="800100" lvl="1" indent="-342900" algn="just">
              <a:lnSpc>
                <a:spcPct val="130000"/>
              </a:lnSpc>
              <a:buFont typeface="Symbol" panose="05050102010706020507" pitchFamily="18" charset="2"/>
              <a:buChar char=""/>
            </a:pPr>
            <a:r>
              <a:rPr lang="es-ES" dirty="0" err="1">
                <a:effectLst/>
                <a:latin typeface="Arial" panose="020B0604020202020204" pitchFamily="34" charset="0"/>
                <a:ea typeface="Times New Roman" panose="02020603050405020304" pitchFamily="18" charset="0"/>
                <a:cs typeface="Times New Roman" panose="02020603050405020304" pitchFamily="18" charset="0"/>
              </a:rPr>
              <a:t>Ln</a:t>
            </a:r>
            <a:r>
              <a:rPr lang="es-ES" dirty="0">
                <a:effectLst/>
                <a:latin typeface="Arial" panose="020B0604020202020204" pitchFamily="34" charset="0"/>
                <a:ea typeface="Times New Roman" panose="02020603050405020304" pitchFamily="18" charset="0"/>
                <a:cs typeface="Times New Roman" panose="02020603050405020304" pitchFamily="18" charset="0"/>
              </a:rPr>
              <a:t>, al menos hasta la </a:t>
            </a:r>
            <a:r>
              <a:rPr lang="es-ES" dirty="0" err="1">
                <a:effectLst/>
                <a:latin typeface="Arial" panose="020B0604020202020204" pitchFamily="34" charset="0"/>
                <a:ea typeface="Times New Roman" panose="02020603050405020304" pitchFamily="18" charset="0"/>
                <a:cs typeface="Times New Roman" panose="02020603050405020304" pitchFamily="18" charset="0"/>
              </a:rPr>
              <a:t>isofona</a:t>
            </a:r>
            <a:r>
              <a:rPr lang="es-ES" dirty="0">
                <a:effectLst/>
                <a:latin typeface="Arial" panose="020B0604020202020204" pitchFamily="34" charset="0"/>
                <a:ea typeface="Times New Roman" panose="02020603050405020304" pitchFamily="18" charset="0"/>
                <a:cs typeface="Times New Roman" panose="02020603050405020304" pitchFamily="18" charset="0"/>
              </a:rPr>
              <a:t> de 45 dB (A), recomendable hasta 40 dB (A).</a:t>
            </a:r>
          </a:p>
          <a:p>
            <a:pPr marL="342900" lvl="0" indent="-342900" algn="just">
              <a:lnSpc>
                <a:spcPct val="130000"/>
              </a:lnSpc>
              <a:buFont typeface="Symbol" panose="05050102010706020507" pitchFamily="18" charset="2"/>
              <a:buChar char=""/>
            </a:pPr>
            <a:r>
              <a:rPr lang="es-ES" sz="1800" b="1" dirty="0">
                <a:effectLst/>
                <a:latin typeface="Arial" panose="020B0604020202020204" pitchFamily="34" charset="0"/>
                <a:ea typeface="Times New Roman" panose="02020603050405020304" pitchFamily="18" charset="0"/>
                <a:cs typeface="Times New Roman" panose="02020603050405020304" pitchFamily="18" charset="0"/>
              </a:rPr>
              <a:t>MER de carreteras</a:t>
            </a:r>
            <a:r>
              <a:rPr lang="es-ES" sz="1800" dirty="0">
                <a:effectLst/>
                <a:latin typeface="Arial" panose="020B0604020202020204" pitchFamily="34" charset="0"/>
                <a:ea typeface="Times New Roman" panose="02020603050405020304" pitchFamily="18" charset="0"/>
                <a:cs typeface="Times New Roman" panose="02020603050405020304" pitchFamily="18" charset="0"/>
              </a:rPr>
              <a:t>:</a:t>
            </a:r>
          </a:p>
          <a:p>
            <a:pPr marL="800100" lvl="1" indent="-342900" algn="just">
              <a:lnSpc>
                <a:spcPct val="130000"/>
              </a:lnSpc>
              <a:buFont typeface="Symbol" panose="05050102010706020507" pitchFamily="18" charset="2"/>
              <a:buChar char=""/>
            </a:pPr>
            <a:r>
              <a:rPr lang="es-ES" dirty="0" err="1">
                <a:effectLst/>
                <a:latin typeface="Arial" panose="020B0604020202020204" pitchFamily="34" charset="0"/>
                <a:ea typeface="Times New Roman" panose="02020603050405020304" pitchFamily="18" charset="0"/>
                <a:cs typeface="Times New Roman" panose="02020603050405020304" pitchFamily="18" charset="0"/>
              </a:rPr>
              <a:t>Lden</a:t>
            </a:r>
            <a:r>
              <a:rPr lang="es-ES" dirty="0">
                <a:effectLst/>
                <a:latin typeface="Arial" panose="020B0604020202020204" pitchFamily="34" charset="0"/>
                <a:ea typeface="Times New Roman" panose="02020603050405020304" pitchFamily="18" charset="0"/>
                <a:cs typeface="Times New Roman" panose="02020603050405020304" pitchFamily="18" charset="0"/>
              </a:rPr>
              <a:t> hasta la </a:t>
            </a:r>
            <a:r>
              <a:rPr lang="es-ES" dirty="0" err="1">
                <a:effectLst/>
                <a:latin typeface="Arial" panose="020B0604020202020204" pitchFamily="34" charset="0"/>
                <a:ea typeface="Times New Roman" panose="02020603050405020304" pitchFamily="18" charset="0"/>
                <a:cs typeface="Times New Roman" panose="02020603050405020304" pitchFamily="18" charset="0"/>
              </a:rPr>
              <a:t>isofona</a:t>
            </a:r>
            <a:r>
              <a:rPr lang="es-ES" dirty="0">
                <a:effectLst/>
                <a:latin typeface="Arial" panose="020B0604020202020204" pitchFamily="34" charset="0"/>
                <a:ea typeface="Times New Roman" panose="02020603050405020304" pitchFamily="18" charset="0"/>
                <a:cs typeface="Times New Roman" panose="02020603050405020304" pitchFamily="18" charset="0"/>
              </a:rPr>
              <a:t> de 53 dB (A), recomendable hasta 45 dB (A)</a:t>
            </a:r>
          </a:p>
          <a:p>
            <a:pPr marL="800100" lvl="1" indent="-342900" algn="just">
              <a:lnSpc>
                <a:spcPct val="130000"/>
              </a:lnSpc>
              <a:buFont typeface="Symbol" panose="05050102010706020507" pitchFamily="18" charset="2"/>
              <a:buChar char=""/>
            </a:pPr>
            <a:r>
              <a:rPr lang="es-ES" dirty="0" err="1">
                <a:effectLst/>
                <a:latin typeface="Arial" panose="020B0604020202020204" pitchFamily="34" charset="0"/>
                <a:ea typeface="Times New Roman" panose="02020603050405020304" pitchFamily="18" charset="0"/>
                <a:cs typeface="Times New Roman" panose="02020603050405020304" pitchFamily="18" charset="0"/>
              </a:rPr>
              <a:t>Ln</a:t>
            </a:r>
            <a:r>
              <a:rPr lang="es-ES" dirty="0">
                <a:effectLst/>
                <a:latin typeface="Arial" panose="020B0604020202020204" pitchFamily="34" charset="0"/>
                <a:ea typeface="Times New Roman" panose="02020603050405020304" pitchFamily="18" charset="0"/>
                <a:cs typeface="Times New Roman" panose="02020603050405020304" pitchFamily="18" charset="0"/>
              </a:rPr>
              <a:t>, al menos hasta la </a:t>
            </a:r>
            <a:r>
              <a:rPr lang="es-ES" dirty="0" err="1">
                <a:effectLst/>
                <a:latin typeface="Arial" panose="020B0604020202020204" pitchFamily="34" charset="0"/>
                <a:ea typeface="Times New Roman" panose="02020603050405020304" pitchFamily="18" charset="0"/>
                <a:cs typeface="Times New Roman" panose="02020603050405020304" pitchFamily="18" charset="0"/>
              </a:rPr>
              <a:t>isofona</a:t>
            </a:r>
            <a:r>
              <a:rPr lang="es-ES" dirty="0">
                <a:effectLst/>
                <a:latin typeface="Arial" panose="020B0604020202020204" pitchFamily="34" charset="0"/>
                <a:ea typeface="Times New Roman" panose="02020603050405020304" pitchFamily="18" charset="0"/>
                <a:cs typeface="Times New Roman" panose="02020603050405020304" pitchFamily="18" charset="0"/>
              </a:rPr>
              <a:t> de 45 dB (A), recomendable hasta 40 dB (A)</a:t>
            </a:r>
          </a:p>
        </p:txBody>
      </p:sp>
      <p:pic>
        <p:nvPicPr>
          <p:cNvPr id="19" name="Imagen 18">
            <a:extLst>
              <a:ext uri="{FF2B5EF4-FFF2-40B4-BE49-F238E27FC236}">
                <a16:creationId xmlns:a16="http://schemas.microsoft.com/office/drawing/2014/main" id="{7B2DF087-55A5-69EC-9DDC-53B45450BF19}"/>
              </a:ext>
            </a:extLst>
          </p:cNvPr>
          <p:cNvPicPr>
            <a:picLocks noChangeAspect="1"/>
          </p:cNvPicPr>
          <p:nvPr/>
        </p:nvPicPr>
        <p:blipFill>
          <a:blip r:embed="rId2"/>
          <a:stretch>
            <a:fillRect/>
          </a:stretch>
        </p:blipFill>
        <p:spPr>
          <a:xfrm>
            <a:off x="5558413" y="4130217"/>
            <a:ext cx="6530121" cy="2675757"/>
          </a:xfrm>
          <a:prstGeom prst="rect">
            <a:avLst/>
          </a:prstGeom>
        </p:spPr>
      </p:pic>
      <p:sp>
        <p:nvSpPr>
          <p:cNvPr id="20" name="Rectángulo 19">
            <a:extLst>
              <a:ext uri="{FF2B5EF4-FFF2-40B4-BE49-F238E27FC236}">
                <a16:creationId xmlns:a16="http://schemas.microsoft.com/office/drawing/2014/main" id="{325812FA-470E-F84B-1174-71F9D2535CC3}"/>
              </a:ext>
            </a:extLst>
          </p:cNvPr>
          <p:cNvSpPr/>
          <p:nvPr/>
        </p:nvSpPr>
        <p:spPr>
          <a:xfrm>
            <a:off x="172647" y="4110966"/>
            <a:ext cx="5070472" cy="2575577"/>
          </a:xfrm>
          <a:prstGeom prst="rect">
            <a:avLst/>
          </a:prstGeom>
        </p:spPr>
        <p:txBody>
          <a:bodyPr wrap="square">
            <a:spAutoFit/>
          </a:bodyPr>
          <a:lstStyle/>
          <a:p>
            <a:pPr marL="342900" lvl="0" indent="-342900" algn="just">
              <a:lnSpc>
                <a:spcPct val="130000"/>
              </a:lnSpc>
              <a:buFont typeface="Symbol" panose="05050102010706020507" pitchFamily="18" charset="2"/>
              <a:buChar char=""/>
            </a:pPr>
            <a:r>
              <a:rPr lang="es-ES" sz="1800" b="1" dirty="0">
                <a:effectLst/>
                <a:latin typeface="Arial" panose="020B0604020202020204" pitchFamily="34" charset="0"/>
                <a:ea typeface="Times New Roman" panose="02020603050405020304" pitchFamily="18" charset="0"/>
                <a:cs typeface="Times New Roman" panose="02020603050405020304" pitchFamily="18" charset="0"/>
              </a:rPr>
              <a:t>MER de ferrocarril</a:t>
            </a:r>
            <a:r>
              <a:rPr lang="es-ES" sz="1800" dirty="0">
                <a:effectLst/>
                <a:latin typeface="Arial" panose="020B0604020202020204" pitchFamily="34" charset="0"/>
                <a:ea typeface="Times New Roman" panose="02020603050405020304" pitchFamily="18" charset="0"/>
                <a:cs typeface="Times New Roman" panose="02020603050405020304" pitchFamily="18" charset="0"/>
              </a:rPr>
              <a:t>: </a:t>
            </a:r>
          </a:p>
          <a:p>
            <a:pPr marL="800100" lvl="1" indent="-342900" algn="just">
              <a:lnSpc>
                <a:spcPct val="130000"/>
              </a:lnSpc>
              <a:buFont typeface="Symbol" panose="05050102010706020507" pitchFamily="18" charset="2"/>
              <a:buChar char=""/>
            </a:pPr>
            <a:r>
              <a:rPr lang="es-ES" dirty="0" err="1">
                <a:effectLst/>
                <a:latin typeface="Arial" panose="020B0604020202020204" pitchFamily="34" charset="0"/>
                <a:ea typeface="Times New Roman" panose="02020603050405020304" pitchFamily="18" charset="0"/>
                <a:cs typeface="Times New Roman" panose="02020603050405020304" pitchFamily="18" charset="0"/>
              </a:rPr>
              <a:t>Lden</a:t>
            </a:r>
            <a:r>
              <a:rPr lang="es-ES" dirty="0">
                <a:effectLst/>
                <a:latin typeface="Arial" panose="020B0604020202020204" pitchFamily="34" charset="0"/>
                <a:ea typeface="Times New Roman" panose="02020603050405020304" pitchFamily="18" charset="0"/>
                <a:cs typeface="Times New Roman" panose="02020603050405020304" pitchFamily="18" charset="0"/>
              </a:rPr>
              <a:t> hasta la </a:t>
            </a:r>
            <a:r>
              <a:rPr lang="es-ES" dirty="0" err="1">
                <a:effectLst/>
                <a:latin typeface="Arial" panose="020B0604020202020204" pitchFamily="34" charset="0"/>
                <a:ea typeface="Times New Roman" panose="02020603050405020304" pitchFamily="18" charset="0"/>
                <a:cs typeface="Times New Roman" panose="02020603050405020304" pitchFamily="18" charset="0"/>
              </a:rPr>
              <a:t>isofona</a:t>
            </a:r>
            <a:r>
              <a:rPr lang="es-ES" dirty="0">
                <a:effectLst/>
                <a:latin typeface="Arial" panose="020B0604020202020204" pitchFamily="34" charset="0"/>
                <a:ea typeface="Times New Roman" panose="02020603050405020304" pitchFamily="18" charset="0"/>
                <a:cs typeface="Times New Roman" panose="02020603050405020304" pitchFamily="18" charset="0"/>
              </a:rPr>
              <a:t> de 54 dB (A), recomendable hasta 45 dB (A)</a:t>
            </a:r>
          </a:p>
          <a:p>
            <a:pPr marL="800100" lvl="1" indent="-342900" algn="just">
              <a:lnSpc>
                <a:spcPct val="130000"/>
              </a:lnSpc>
              <a:buFont typeface="Symbol" panose="05050102010706020507" pitchFamily="18" charset="2"/>
              <a:buChar char=""/>
            </a:pPr>
            <a:r>
              <a:rPr lang="es-ES" dirty="0" err="1">
                <a:effectLst/>
                <a:latin typeface="Arial" panose="020B0604020202020204" pitchFamily="34" charset="0"/>
                <a:ea typeface="Times New Roman" panose="02020603050405020304" pitchFamily="18" charset="0"/>
                <a:cs typeface="Times New Roman" panose="02020603050405020304" pitchFamily="18" charset="0"/>
              </a:rPr>
              <a:t>Ln</a:t>
            </a:r>
            <a:r>
              <a:rPr lang="es-ES" dirty="0">
                <a:effectLst/>
                <a:latin typeface="Arial" panose="020B0604020202020204" pitchFamily="34" charset="0"/>
                <a:ea typeface="Times New Roman" panose="02020603050405020304" pitchFamily="18" charset="0"/>
                <a:cs typeface="Times New Roman" panose="02020603050405020304" pitchFamily="18" charset="0"/>
              </a:rPr>
              <a:t>, al menos hasta la </a:t>
            </a:r>
            <a:r>
              <a:rPr lang="es-ES" dirty="0" err="1">
                <a:effectLst/>
                <a:latin typeface="Arial" panose="020B0604020202020204" pitchFamily="34" charset="0"/>
                <a:ea typeface="Times New Roman" panose="02020603050405020304" pitchFamily="18" charset="0"/>
                <a:cs typeface="Times New Roman" panose="02020603050405020304" pitchFamily="18" charset="0"/>
              </a:rPr>
              <a:t>isofona</a:t>
            </a:r>
            <a:r>
              <a:rPr lang="es-ES" dirty="0">
                <a:effectLst/>
                <a:latin typeface="Arial" panose="020B0604020202020204" pitchFamily="34" charset="0"/>
                <a:ea typeface="Times New Roman" panose="02020603050405020304" pitchFamily="18" charset="0"/>
                <a:cs typeface="Times New Roman" panose="02020603050405020304" pitchFamily="18" charset="0"/>
              </a:rPr>
              <a:t> de 45 dB (A), recomendable hasta 40 dB (A).</a:t>
            </a:r>
          </a:p>
          <a:p>
            <a:pPr marL="342900" lvl="0" indent="-342900" algn="just">
              <a:lnSpc>
                <a:spcPct val="130000"/>
              </a:lnSpc>
              <a:buFont typeface="Symbol" panose="05050102010706020507" pitchFamily="18" charset="2"/>
              <a:buChar char=""/>
            </a:pPr>
            <a:r>
              <a:rPr lang="es-ES" sz="1800" b="1" dirty="0">
                <a:effectLst/>
                <a:latin typeface="Arial" panose="020B0604020202020204" pitchFamily="34" charset="0"/>
                <a:ea typeface="Times New Roman" panose="02020603050405020304" pitchFamily="18" charset="0"/>
                <a:cs typeface="Times New Roman" panose="02020603050405020304" pitchFamily="18" charset="0"/>
              </a:rPr>
              <a:t>MER de aglomeraciones</a:t>
            </a:r>
            <a:r>
              <a:rPr lang="es-ES" sz="1800" dirty="0">
                <a:effectLst/>
                <a:latin typeface="Arial" panose="020B0604020202020204" pitchFamily="34" charset="0"/>
                <a:ea typeface="Times New Roman" panose="02020603050405020304" pitchFamily="18" charset="0"/>
                <a:cs typeface="Times New Roman" panose="02020603050405020304" pitchFamily="18" charset="0"/>
              </a:rPr>
              <a:t>: Ajustado al área de cálculo.</a:t>
            </a:r>
          </a:p>
        </p:txBody>
      </p:sp>
      <p:grpSp>
        <p:nvGrpSpPr>
          <p:cNvPr id="11" name="Grupo 10">
            <a:extLst>
              <a:ext uri="{FF2B5EF4-FFF2-40B4-BE49-F238E27FC236}">
                <a16:creationId xmlns:a16="http://schemas.microsoft.com/office/drawing/2014/main" id="{03F1904C-F8E3-CEC6-1081-F5E74610BC7D}"/>
              </a:ext>
            </a:extLst>
          </p:cNvPr>
          <p:cNvGrpSpPr/>
          <p:nvPr/>
        </p:nvGrpSpPr>
        <p:grpSpPr>
          <a:xfrm>
            <a:off x="0" y="0"/>
            <a:ext cx="12192000" cy="764540"/>
            <a:chOff x="0" y="0"/>
            <a:chExt cx="12192000" cy="764540"/>
          </a:xfrm>
        </p:grpSpPr>
        <p:sp>
          <p:nvSpPr>
            <p:cNvPr id="12" name="Rectángulo 11">
              <a:extLst>
                <a:ext uri="{FF2B5EF4-FFF2-40B4-BE49-F238E27FC236}">
                  <a16:creationId xmlns:a16="http://schemas.microsoft.com/office/drawing/2014/main" id="{FBF287E4-7BA9-4BE1-2490-7E5F241A93AE}"/>
                </a:ext>
              </a:extLst>
            </p:cNvPr>
            <p:cNvSpPr/>
            <p:nvPr/>
          </p:nvSpPr>
          <p:spPr>
            <a:xfrm>
              <a:off x="5306765" y="0"/>
              <a:ext cx="6885235" cy="7645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l"/>
              <a:endParaRPr lang="es-ES" dirty="0"/>
            </a:p>
          </p:txBody>
        </p:sp>
        <p:sp>
          <p:nvSpPr>
            <p:cNvPr id="13" name="CuadroTexto 12">
              <a:extLst>
                <a:ext uri="{FF2B5EF4-FFF2-40B4-BE49-F238E27FC236}">
                  <a16:creationId xmlns:a16="http://schemas.microsoft.com/office/drawing/2014/main" id="{2A7365A8-DB68-E928-A14F-70CCAED11070}"/>
                </a:ext>
              </a:extLst>
            </p:cNvPr>
            <p:cNvSpPr txBox="1"/>
            <p:nvPr/>
          </p:nvSpPr>
          <p:spPr>
            <a:xfrm>
              <a:off x="5306765" y="59104"/>
              <a:ext cx="6625982" cy="646331"/>
            </a:xfrm>
            <a:prstGeom prst="rect">
              <a:avLst/>
            </a:prstGeom>
            <a:noFill/>
          </p:spPr>
          <p:txBody>
            <a:bodyPr wrap="square">
              <a:spAutoFit/>
            </a:bodyPr>
            <a:lstStyle/>
            <a:p>
              <a:r>
                <a:rPr lang="es-ES" sz="1800" b="1" cap="all" dirty="0">
                  <a:solidFill>
                    <a:schemeClr val="bg1"/>
                  </a:solidFill>
                </a:rPr>
                <a:t>Jornada ruido AMBIENTAL miterd-cedex – 8 de julio de 2022</a:t>
              </a:r>
            </a:p>
            <a:p>
              <a:r>
                <a:rPr lang="es-ES" sz="1800" b="1" cap="all" dirty="0">
                  <a:solidFill>
                    <a:schemeClr val="bg1"/>
                  </a:solidFill>
                </a:rPr>
                <a:t>- GUÍA BÁSICA CNOSSOS MITERD-CEDEX</a:t>
              </a:r>
            </a:p>
          </p:txBody>
        </p:sp>
        <p:pic>
          <p:nvPicPr>
            <p:cNvPr id="14" name="Imagen 13">
              <a:extLst>
                <a:ext uri="{FF2B5EF4-FFF2-40B4-BE49-F238E27FC236}">
                  <a16:creationId xmlns:a16="http://schemas.microsoft.com/office/drawing/2014/main" id="{97DC06E9-E996-569F-5E9E-B2BA9335A3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5306765" cy="764540"/>
            </a:xfrm>
            <a:prstGeom prst="rect">
              <a:avLst/>
            </a:prstGeom>
            <a:ln>
              <a:solidFill>
                <a:srgbClr val="002060"/>
              </a:solidFill>
            </a:ln>
          </p:spPr>
        </p:pic>
      </p:grpSp>
    </p:spTree>
    <p:extLst>
      <p:ext uri="{BB962C8B-B14F-4D97-AF65-F5344CB8AC3E}">
        <p14:creationId xmlns:p14="http://schemas.microsoft.com/office/powerpoint/2010/main" val="4171836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55963" y="900682"/>
            <a:ext cx="11565774" cy="461665"/>
          </a:xfrm>
          <a:prstGeom prst="rect">
            <a:avLst/>
          </a:prstGeom>
        </p:spPr>
        <p:txBody>
          <a:bodyPr wrap="square">
            <a:spAutoFit/>
          </a:bodyPr>
          <a:lstStyle/>
          <a:p>
            <a:pPr>
              <a:spcAft>
                <a:spcPts val="0"/>
              </a:spcAft>
            </a:pPr>
            <a:r>
              <a:rPr lang="es-ES" sz="2400" b="1" dirty="0"/>
              <a:t>RECOMENDACIONES: ÁREA DE CÁLCULO – GRANDES EJES VIARIOS</a:t>
            </a:r>
            <a:endParaRPr lang="es-ES" b="1" dirty="0">
              <a:latin typeface="Calibri" panose="020F0502020204030204" pitchFamily="34" charset="0"/>
              <a:ea typeface="Calibri" panose="020F0502020204030204" pitchFamily="34" charset="0"/>
            </a:endParaRPr>
          </a:p>
        </p:txBody>
      </p:sp>
      <p:sp>
        <p:nvSpPr>
          <p:cNvPr id="32" name="Rectángulo 31">
            <a:extLst>
              <a:ext uri="{FF2B5EF4-FFF2-40B4-BE49-F238E27FC236}">
                <a16:creationId xmlns:a16="http://schemas.microsoft.com/office/drawing/2014/main" id="{31FEF578-BF76-9CEB-55E3-2A28D1332803}"/>
              </a:ext>
            </a:extLst>
          </p:cNvPr>
          <p:cNvSpPr/>
          <p:nvPr/>
        </p:nvSpPr>
        <p:spPr>
          <a:xfrm>
            <a:off x="313113" y="1492774"/>
            <a:ext cx="11565774" cy="2800767"/>
          </a:xfrm>
          <a:prstGeom prst="rect">
            <a:avLst/>
          </a:prstGeom>
        </p:spPr>
        <p:txBody>
          <a:bodyPr wrap="square">
            <a:spAutoFit/>
          </a:bodyPr>
          <a:lstStyle/>
          <a:p>
            <a:pPr lvl="0" algn="just">
              <a:spcBef>
                <a:spcPts val="600"/>
              </a:spcBef>
              <a:spcAft>
                <a:spcPts val="600"/>
              </a:spcAft>
            </a:pPr>
            <a:r>
              <a:rPr lang="es-ES" sz="1800" dirty="0">
                <a:effectLst/>
                <a:latin typeface="Arial" panose="020B0604020202020204" pitchFamily="34" charset="0"/>
                <a:ea typeface="Times New Roman" panose="02020603050405020304" pitchFamily="18" charset="0"/>
                <a:cs typeface="Times New Roman" panose="02020603050405020304" pitchFamily="18" charset="0"/>
              </a:rPr>
              <a:t>El </a:t>
            </a:r>
            <a:r>
              <a:rPr lang="es-ES" sz="1800" b="1" dirty="0">
                <a:effectLst/>
                <a:latin typeface="Arial" panose="020B0604020202020204" pitchFamily="34" charset="0"/>
                <a:ea typeface="Times New Roman" panose="02020603050405020304" pitchFamily="18" charset="0"/>
                <a:cs typeface="Times New Roman" panose="02020603050405020304" pitchFamily="18" charset="0"/>
              </a:rPr>
              <a:t>área de cálculo </a:t>
            </a:r>
            <a:r>
              <a:rPr lang="es-ES" sz="1800" dirty="0">
                <a:effectLst/>
                <a:latin typeface="Arial" panose="020B0604020202020204" pitchFamily="34" charset="0"/>
                <a:ea typeface="Times New Roman" panose="02020603050405020304" pitchFamily="18" charset="0"/>
                <a:cs typeface="Times New Roman" panose="02020603050405020304" pitchFamily="18" charset="0"/>
              </a:rPr>
              <a:t>de un eje viario dependerá de la cantidad de </a:t>
            </a:r>
            <a:r>
              <a:rPr lang="es-ES" sz="1800" b="1" dirty="0">
                <a:effectLst/>
                <a:latin typeface="Arial" panose="020B0604020202020204" pitchFamily="34" charset="0"/>
                <a:ea typeface="Times New Roman" panose="02020603050405020304" pitchFamily="18" charset="0"/>
                <a:cs typeface="Times New Roman" panose="02020603050405020304" pitchFamily="18" charset="0"/>
              </a:rPr>
              <a:t>tráfico</a:t>
            </a:r>
            <a:r>
              <a:rPr lang="es-ES" sz="1800" dirty="0">
                <a:effectLst/>
                <a:latin typeface="Arial" panose="020B0604020202020204" pitchFamily="34" charset="0"/>
                <a:ea typeface="Times New Roman" panose="02020603050405020304" pitchFamily="18" charset="0"/>
                <a:cs typeface="Times New Roman" panose="02020603050405020304" pitchFamily="18" charset="0"/>
              </a:rPr>
              <a:t> que discurra por el mismo, es decir de su </a:t>
            </a:r>
            <a:r>
              <a:rPr lang="es-ES" sz="1800" b="1" dirty="0">
                <a:effectLst/>
                <a:latin typeface="Arial" panose="020B0604020202020204" pitchFamily="34" charset="0"/>
                <a:ea typeface="Times New Roman" panose="02020603050405020304" pitchFamily="18" charset="0"/>
                <a:cs typeface="Times New Roman" panose="02020603050405020304" pitchFamily="18" charset="0"/>
              </a:rPr>
              <a:t>Intensidad Media Diaria (IMD)</a:t>
            </a:r>
            <a:r>
              <a:rPr lang="es-ES" sz="1800" dirty="0">
                <a:effectLst/>
                <a:latin typeface="Arial" panose="020B0604020202020204" pitchFamily="34" charset="0"/>
                <a:ea typeface="Times New Roman" panose="02020603050405020304" pitchFamily="18" charset="0"/>
                <a:cs typeface="Times New Roman" panose="02020603050405020304" pitchFamily="18" charset="0"/>
              </a:rPr>
              <a:t>. </a:t>
            </a:r>
          </a:p>
          <a:p>
            <a:pPr lvl="0" algn="just">
              <a:spcBef>
                <a:spcPts val="600"/>
              </a:spcBef>
              <a:spcAft>
                <a:spcPts val="600"/>
              </a:spcAft>
            </a:pPr>
            <a:r>
              <a:rPr lang="es-ES" sz="1800" dirty="0">
                <a:effectLst/>
                <a:latin typeface="Arial" panose="020B0604020202020204" pitchFamily="34" charset="0"/>
                <a:ea typeface="Times New Roman" panose="02020603050405020304" pitchFamily="18" charset="0"/>
                <a:cs typeface="Times New Roman" panose="02020603050405020304" pitchFamily="18" charset="0"/>
              </a:rPr>
              <a:t>También influirán </a:t>
            </a:r>
            <a:r>
              <a:rPr lang="es-ES" sz="1800" b="1" dirty="0">
                <a:effectLst/>
                <a:latin typeface="Arial" panose="020B0604020202020204" pitchFamily="34" charset="0"/>
                <a:ea typeface="Times New Roman" panose="02020603050405020304" pitchFamily="18" charset="0"/>
                <a:cs typeface="Times New Roman" panose="02020603050405020304" pitchFamily="18" charset="0"/>
              </a:rPr>
              <a:t>otros factores </a:t>
            </a:r>
            <a:r>
              <a:rPr lang="es-ES" sz="1800" dirty="0">
                <a:effectLst/>
                <a:latin typeface="Arial" panose="020B0604020202020204" pitchFamily="34" charset="0"/>
                <a:ea typeface="Times New Roman" panose="02020603050405020304" pitchFamily="18" charset="0"/>
                <a:cs typeface="Times New Roman" panose="02020603050405020304" pitchFamily="18" charset="0"/>
              </a:rPr>
              <a:t>como son:</a:t>
            </a:r>
          </a:p>
          <a:p>
            <a:pPr marL="342900" lvl="0" indent="-342900" algn="just">
              <a:spcBef>
                <a:spcPts val="600"/>
              </a:spcBef>
              <a:spcAft>
                <a:spcPts val="600"/>
              </a:spcAft>
              <a:buFont typeface="Symbol" panose="05050102010706020507" pitchFamily="18" charset="2"/>
              <a:buChar char=""/>
            </a:pPr>
            <a:r>
              <a:rPr lang="es-ES" sz="1800" b="1" dirty="0">
                <a:effectLst/>
                <a:latin typeface="Arial" panose="020B0604020202020204" pitchFamily="34" charset="0"/>
                <a:ea typeface="Times New Roman" panose="02020603050405020304" pitchFamily="18" charset="0"/>
                <a:cs typeface="Times New Roman" panose="02020603050405020304" pitchFamily="18" charset="0"/>
              </a:rPr>
              <a:t>Velocidad</a:t>
            </a:r>
            <a:r>
              <a:rPr lang="es-ES" sz="1800" dirty="0">
                <a:effectLst/>
                <a:latin typeface="Arial" panose="020B0604020202020204" pitchFamily="34" charset="0"/>
                <a:ea typeface="Times New Roman" panose="02020603050405020304" pitchFamily="18" charset="0"/>
                <a:cs typeface="Times New Roman" panose="02020603050405020304" pitchFamily="18" charset="0"/>
              </a:rPr>
              <a:t> de los vehículos que circulan por ella.</a:t>
            </a:r>
          </a:p>
          <a:p>
            <a:pPr marL="342900" lvl="0" indent="-342900" algn="just">
              <a:spcBef>
                <a:spcPts val="600"/>
              </a:spcBef>
              <a:spcAft>
                <a:spcPts val="600"/>
              </a:spcAft>
              <a:buFont typeface="Symbol" panose="05050102010706020507" pitchFamily="18" charset="2"/>
              <a:buChar char=""/>
            </a:pPr>
            <a:r>
              <a:rPr lang="es-ES" sz="1800" b="1" dirty="0">
                <a:effectLst/>
                <a:latin typeface="Arial" panose="020B0604020202020204" pitchFamily="34" charset="0"/>
                <a:ea typeface="Times New Roman" panose="02020603050405020304" pitchFamily="18" charset="0"/>
                <a:cs typeface="Times New Roman" panose="02020603050405020304" pitchFamily="18" charset="0"/>
              </a:rPr>
              <a:t>Tipología de los vehículos</a:t>
            </a:r>
            <a:r>
              <a:rPr lang="es-ES" sz="1800" dirty="0">
                <a:effectLst/>
                <a:latin typeface="Arial" panose="020B0604020202020204" pitchFamily="34" charset="0"/>
                <a:ea typeface="Times New Roman" panose="02020603050405020304" pitchFamily="18" charset="0"/>
                <a:cs typeface="Times New Roman" panose="02020603050405020304" pitchFamily="18" charset="0"/>
              </a:rPr>
              <a:t> que circulan por ella.</a:t>
            </a:r>
          </a:p>
          <a:p>
            <a:pPr marL="342900" lvl="0" indent="-342900" algn="just">
              <a:spcBef>
                <a:spcPts val="600"/>
              </a:spcBef>
              <a:spcAft>
                <a:spcPts val="600"/>
              </a:spcAft>
              <a:buFont typeface="Symbol" panose="05050102010706020507" pitchFamily="18" charset="2"/>
              <a:buChar char=""/>
            </a:pPr>
            <a:r>
              <a:rPr lang="es-ES" sz="1800" b="1" dirty="0">
                <a:effectLst/>
                <a:latin typeface="Arial" panose="020B0604020202020204" pitchFamily="34" charset="0"/>
                <a:ea typeface="Times New Roman" panose="02020603050405020304" pitchFamily="18" charset="0"/>
                <a:cs typeface="Times New Roman" panose="02020603050405020304" pitchFamily="18" charset="0"/>
              </a:rPr>
              <a:t>Obstáculos</a:t>
            </a:r>
            <a:r>
              <a:rPr lang="es-ES" sz="1800" dirty="0">
                <a:effectLst/>
                <a:latin typeface="Arial" panose="020B0604020202020204" pitchFamily="34" charset="0"/>
                <a:ea typeface="Times New Roman" panose="02020603050405020304" pitchFamily="18" charset="0"/>
                <a:cs typeface="Times New Roman" panose="02020603050405020304" pitchFamily="18" charset="0"/>
              </a:rPr>
              <a:t> presentes en las proximidades del eje viario.</a:t>
            </a:r>
          </a:p>
          <a:p>
            <a:pPr marL="342900" lvl="0" indent="-342900" algn="just">
              <a:spcBef>
                <a:spcPts val="600"/>
              </a:spcBef>
              <a:spcAft>
                <a:spcPts val="600"/>
              </a:spcAft>
              <a:buFont typeface="Symbol" panose="05050102010706020507" pitchFamily="18" charset="2"/>
              <a:buChar char=""/>
            </a:pPr>
            <a:r>
              <a:rPr lang="es-ES" sz="1800" b="1" dirty="0">
                <a:effectLst/>
                <a:latin typeface="Arial" panose="020B0604020202020204" pitchFamily="34" charset="0"/>
                <a:ea typeface="Times New Roman" panose="02020603050405020304" pitchFamily="18" charset="0"/>
                <a:cs typeface="Times New Roman" panose="02020603050405020304" pitchFamily="18" charset="0"/>
              </a:rPr>
              <a:t>Modelo Digital del Terreno</a:t>
            </a:r>
            <a:r>
              <a:rPr lang="es-ES" sz="1800" dirty="0">
                <a:effectLst/>
                <a:latin typeface="Arial" panose="020B0604020202020204" pitchFamily="34" charset="0"/>
                <a:ea typeface="Times New Roman" panose="02020603050405020304" pitchFamily="18" charset="0"/>
                <a:cs typeface="Times New Roman" panose="02020603050405020304" pitchFamily="18" charset="0"/>
              </a:rPr>
              <a:t>.</a:t>
            </a:r>
          </a:p>
        </p:txBody>
      </p:sp>
      <p:pic>
        <p:nvPicPr>
          <p:cNvPr id="2" name="Imagen 1">
            <a:extLst>
              <a:ext uri="{FF2B5EF4-FFF2-40B4-BE49-F238E27FC236}">
                <a16:creationId xmlns:a16="http://schemas.microsoft.com/office/drawing/2014/main" id="{16579951-8843-0A78-FD39-F74D5FDDE803}"/>
              </a:ext>
            </a:extLst>
          </p:cNvPr>
          <p:cNvPicPr>
            <a:picLocks noChangeAspect="1"/>
          </p:cNvPicPr>
          <p:nvPr/>
        </p:nvPicPr>
        <p:blipFill rotWithShape="1">
          <a:blip r:embed="rId2"/>
          <a:srcRect l="19748" r="22807" b="13756"/>
          <a:stretch/>
        </p:blipFill>
        <p:spPr>
          <a:xfrm>
            <a:off x="6946084" y="1993437"/>
            <a:ext cx="4639112" cy="2351383"/>
          </a:xfrm>
          <a:prstGeom prst="rect">
            <a:avLst/>
          </a:prstGeom>
          <a:ln>
            <a:solidFill>
              <a:schemeClr val="accent1"/>
            </a:solidFill>
          </a:ln>
        </p:spPr>
      </p:pic>
      <p:pic>
        <p:nvPicPr>
          <p:cNvPr id="6" name="Imagen 5">
            <a:extLst>
              <a:ext uri="{FF2B5EF4-FFF2-40B4-BE49-F238E27FC236}">
                <a16:creationId xmlns:a16="http://schemas.microsoft.com/office/drawing/2014/main" id="{A40BF071-56C7-D649-B1B2-62A17C8AF183}"/>
              </a:ext>
            </a:extLst>
          </p:cNvPr>
          <p:cNvPicPr>
            <a:picLocks noChangeAspect="1"/>
          </p:cNvPicPr>
          <p:nvPr/>
        </p:nvPicPr>
        <p:blipFill rotWithShape="1">
          <a:blip r:embed="rId3"/>
          <a:srcRect l="5498" t="21359" r="3752" b="8787"/>
          <a:stretch/>
        </p:blipFill>
        <p:spPr>
          <a:xfrm>
            <a:off x="6032313" y="4504888"/>
            <a:ext cx="5552883" cy="2195674"/>
          </a:xfrm>
          <a:prstGeom prst="rect">
            <a:avLst/>
          </a:prstGeom>
          <a:ln>
            <a:solidFill>
              <a:schemeClr val="accent1"/>
            </a:solidFill>
          </a:ln>
        </p:spPr>
      </p:pic>
      <p:sp>
        <p:nvSpPr>
          <p:cNvPr id="17" name="CuadroTexto 16">
            <a:extLst>
              <a:ext uri="{FF2B5EF4-FFF2-40B4-BE49-F238E27FC236}">
                <a16:creationId xmlns:a16="http://schemas.microsoft.com/office/drawing/2014/main" id="{A0747AB7-0817-10E8-0F6B-FDAD2D5D93B4}"/>
              </a:ext>
            </a:extLst>
          </p:cNvPr>
          <p:cNvSpPr txBox="1"/>
          <p:nvPr/>
        </p:nvSpPr>
        <p:spPr>
          <a:xfrm>
            <a:off x="255963" y="4372957"/>
            <a:ext cx="5475291" cy="2369880"/>
          </a:xfrm>
          <a:prstGeom prst="rect">
            <a:avLst/>
          </a:prstGeom>
          <a:noFill/>
          <a:ln>
            <a:solidFill>
              <a:schemeClr val="accent1"/>
            </a:solidFill>
          </a:ln>
        </p:spPr>
        <p:txBody>
          <a:bodyPr wrap="square">
            <a:spAutoFit/>
          </a:bodyPr>
          <a:lstStyle/>
          <a:p>
            <a:pPr lvl="0" algn="just">
              <a:spcBef>
                <a:spcPts val="600"/>
              </a:spcBef>
              <a:spcAft>
                <a:spcPts val="600"/>
              </a:spcAft>
            </a:pPr>
            <a:r>
              <a:rPr lang="es-ES" sz="1800" b="1">
                <a:effectLst/>
                <a:latin typeface="Arial" panose="020B0604020202020204" pitchFamily="34" charset="0"/>
                <a:ea typeface="Times New Roman" panose="02020603050405020304" pitchFamily="18" charset="0"/>
                <a:cs typeface="Times New Roman" panose="02020603050405020304" pitchFamily="18" charset="0"/>
              </a:rPr>
              <a:t>RECOMENDACIÓN:</a:t>
            </a:r>
            <a:r>
              <a:rPr lang="es-ES" sz="1800">
                <a:effectLst/>
                <a:latin typeface="Arial" panose="020B0604020202020204" pitchFamily="34" charset="0"/>
                <a:ea typeface="Times New Roman" panose="02020603050405020304" pitchFamily="18" charset="0"/>
                <a:cs typeface="Times New Roman" panose="02020603050405020304" pitchFamily="18" charset="0"/>
              </a:rPr>
              <a:t> Primer cálculo contemplando únicamente:</a:t>
            </a:r>
          </a:p>
          <a:p>
            <a:pPr marL="285750" lvl="0" indent="-285750" algn="just">
              <a:spcBef>
                <a:spcPts val="600"/>
              </a:spcBef>
              <a:spcAft>
                <a:spcPts val="600"/>
              </a:spcAft>
              <a:buFontTx/>
              <a:buChar char="-"/>
            </a:pPr>
            <a:r>
              <a:rPr lang="es-ES" b="1">
                <a:latin typeface="Arial" panose="020B0604020202020204" pitchFamily="34" charset="0"/>
                <a:ea typeface="Times New Roman" panose="02020603050405020304" pitchFamily="18" charset="0"/>
                <a:cs typeface="Times New Roman" panose="02020603050405020304" pitchFamily="18" charset="0"/>
              </a:rPr>
              <a:t>Velocidad</a:t>
            </a:r>
            <a:r>
              <a:rPr lang="es-ES">
                <a:latin typeface="Arial" panose="020B0604020202020204" pitchFamily="34" charset="0"/>
                <a:ea typeface="Times New Roman" panose="02020603050405020304" pitchFamily="18" charset="0"/>
                <a:cs typeface="Times New Roman" panose="02020603050405020304" pitchFamily="18" charset="0"/>
              </a:rPr>
              <a:t> de los vehículos que circulan por ella.</a:t>
            </a:r>
          </a:p>
          <a:p>
            <a:pPr marL="285750" lvl="0" indent="-285750" algn="just">
              <a:spcBef>
                <a:spcPts val="600"/>
              </a:spcBef>
              <a:spcAft>
                <a:spcPts val="600"/>
              </a:spcAft>
              <a:buFontTx/>
              <a:buChar char="-"/>
            </a:pPr>
            <a:r>
              <a:rPr lang="es-ES" b="1">
                <a:latin typeface="Arial" panose="020B0604020202020204" pitchFamily="34" charset="0"/>
                <a:ea typeface="Times New Roman" panose="02020603050405020304" pitchFamily="18" charset="0"/>
                <a:cs typeface="Times New Roman" panose="02020603050405020304" pitchFamily="18" charset="0"/>
              </a:rPr>
              <a:t>Tipología</a:t>
            </a:r>
            <a:r>
              <a:rPr lang="es-ES">
                <a:latin typeface="Arial" panose="020B0604020202020204" pitchFamily="34" charset="0"/>
                <a:ea typeface="Times New Roman" panose="02020603050405020304" pitchFamily="18" charset="0"/>
                <a:cs typeface="Times New Roman" panose="02020603050405020304" pitchFamily="18" charset="0"/>
              </a:rPr>
              <a:t> de los vehículos que circulan por ella.</a:t>
            </a:r>
          </a:p>
          <a:p>
            <a:pPr marL="285750" lvl="0" indent="-285750" algn="just">
              <a:spcBef>
                <a:spcPts val="600"/>
              </a:spcBef>
              <a:spcAft>
                <a:spcPts val="600"/>
              </a:spcAft>
              <a:buFontTx/>
              <a:buChar char="-"/>
            </a:pPr>
            <a:r>
              <a:rPr lang="es-ES" b="1">
                <a:latin typeface="Arial" panose="020B0604020202020204" pitchFamily="34" charset="0"/>
                <a:ea typeface="Times New Roman" panose="02020603050405020304" pitchFamily="18" charset="0"/>
                <a:cs typeface="Times New Roman" panose="02020603050405020304" pitchFamily="18" charset="0"/>
              </a:rPr>
              <a:t>Modelo Digital del Terreno</a:t>
            </a:r>
            <a:r>
              <a:rPr lang="es-ES">
                <a:latin typeface="Arial" panose="020B0604020202020204" pitchFamily="34" charset="0"/>
                <a:ea typeface="Times New Roman" panose="02020603050405020304" pitchFamily="18" charset="0"/>
                <a:cs typeface="Times New Roman" panose="02020603050405020304" pitchFamily="18" charset="0"/>
              </a:rPr>
              <a:t>.</a:t>
            </a:r>
          </a:p>
          <a:p>
            <a:pPr marL="285750" lvl="0" indent="-285750" algn="just">
              <a:spcBef>
                <a:spcPts val="600"/>
              </a:spcBef>
              <a:spcAft>
                <a:spcPts val="600"/>
              </a:spcAft>
              <a:buFontTx/>
              <a:buChar char="-"/>
            </a:pPr>
            <a:r>
              <a:rPr lang="es-ES" b="1">
                <a:latin typeface="Arial" panose="020B0604020202020204" pitchFamily="34" charset="0"/>
                <a:ea typeface="Times New Roman" panose="02020603050405020304" pitchFamily="18" charset="0"/>
                <a:cs typeface="Times New Roman" panose="02020603050405020304" pitchFamily="18" charset="0"/>
              </a:rPr>
              <a:t>Malla ligera </a:t>
            </a:r>
            <a:r>
              <a:rPr lang="es-ES">
                <a:latin typeface="Arial" panose="020B0604020202020204" pitchFamily="34" charset="0"/>
                <a:ea typeface="Times New Roman" panose="02020603050405020304" pitchFamily="18" charset="0"/>
                <a:cs typeface="Times New Roman" panose="02020603050405020304" pitchFamily="18" charset="0"/>
              </a:rPr>
              <a:t>(reducir tiempo de cálculo)</a:t>
            </a:r>
            <a:endParaRPr lang="es-ES"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5" name="CuadroTexto 14">
            <a:extLst>
              <a:ext uri="{FF2B5EF4-FFF2-40B4-BE49-F238E27FC236}">
                <a16:creationId xmlns:a16="http://schemas.microsoft.com/office/drawing/2014/main" id="{3AE83E18-85BB-A551-AC6E-B5E921CB7B56}"/>
              </a:ext>
            </a:extLst>
          </p:cNvPr>
          <p:cNvSpPr txBox="1"/>
          <p:nvPr/>
        </p:nvSpPr>
        <p:spPr>
          <a:xfrm>
            <a:off x="6032313" y="6423563"/>
            <a:ext cx="1568113" cy="276999"/>
          </a:xfrm>
          <a:prstGeom prst="rect">
            <a:avLst/>
          </a:prstGeom>
          <a:solidFill>
            <a:schemeClr val="bg1"/>
          </a:solidFill>
        </p:spPr>
        <p:txBody>
          <a:bodyPr wrap="square">
            <a:spAutoFit/>
          </a:bodyPr>
          <a:lstStyle/>
          <a:p>
            <a:r>
              <a:rPr lang="es-ES" sz="1200" dirty="0">
                <a:effectLst/>
                <a:latin typeface="Times New Roman" panose="02020603050405020304" pitchFamily="18" charset="0"/>
                <a:ea typeface="Times New Roman" panose="02020603050405020304" pitchFamily="18" charset="0"/>
              </a:rPr>
              <a:t>IMD = 14.000 </a:t>
            </a:r>
            <a:r>
              <a:rPr lang="es-ES" sz="1200" dirty="0" err="1">
                <a:effectLst/>
                <a:latin typeface="Times New Roman" panose="02020603050405020304" pitchFamily="18" charset="0"/>
                <a:ea typeface="Times New Roman" panose="02020603050405020304" pitchFamily="18" charset="0"/>
              </a:rPr>
              <a:t>veh</a:t>
            </a:r>
            <a:r>
              <a:rPr lang="es-ES" sz="1200" dirty="0">
                <a:effectLst/>
                <a:latin typeface="Times New Roman" panose="02020603050405020304" pitchFamily="18" charset="0"/>
                <a:ea typeface="Times New Roman" panose="02020603050405020304" pitchFamily="18" charset="0"/>
              </a:rPr>
              <a:t>/día </a:t>
            </a:r>
            <a:endParaRPr lang="es-ES" sz="1200" dirty="0"/>
          </a:p>
        </p:txBody>
      </p:sp>
      <p:sp>
        <p:nvSpPr>
          <p:cNvPr id="18" name="CuadroTexto 17">
            <a:extLst>
              <a:ext uri="{FF2B5EF4-FFF2-40B4-BE49-F238E27FC236}">
                <a16:creationId xmlns:a16="http://schemas.microsoft.com/office/drawing/2014/main" id="{0588FFC2-5D35-54D9-82B0-DD737C2AD39C}"/>
              </a:ext>
            </a:extLst>
          </p:cNvPr>
          <p:cNvSpPr txBox="1"/>
          <p:nvPr/>
        </p:nvSpPr>
        <p:spPr>
          <a:xfrm>
            <a:off x="8741642" y="6400267"/>
            <a:ext cx="1568113" cy="276999"/>
          </a:xfrm>
          <a:prstGeom prst="rect">
            <a:avLst/>
          </a:prstGeom>
          <a:solidFill>
            <a:schemeClr val="bg1"/>
          </a:solidFill>
        </p:spPr>
        <p:txBody>
          <a:bodyPr wrap="square">
            <a:spAutoFit/>
          </a:bodyPr>
          <a:lstStyle/>
          <a:p>
            <a:r>
              <a:rPr lang="es-ES" sz="1200" dirty="0">
                <a:effectLst/>
                <a:latin typeface="Times New Roman" panose="02020603050405020304" pitchFamily="18" charset="0"/>
                <a:ea typeface="Times New Roman" panose="02020603050405020304" pitchFamily="18" charset="0"/>
              </a:rPr>
              <a:t>IMD = 56.000veh/día </a:t>
            </a:r>
            <a:endParaRPr lang="es-ES" sz="1200" dirty="0"/>
          </a:p>
        </p:txBody>
      </p:sp>
      <p:grpSp>
        <p:nvGrpSpPr>
          <p:cNvPr id="14" name="Grupo 13">
            <a:extLst>
              <a:ext uri="{FF2B5EF4-FFF2-40B4-BE49-F238E27FC236}">
                <a16:creationId xmlns:a16="http://schemas.microsoft.com/office/drawing/2014/main" id="{4CC2C2FF-9409-DC85-C929-7D4D7A0654AB}"/>
              </a:ext>
            </a:extLst>
          </p:cNvPr>
          <p:cNvGrpSpPr/>
          <p:nvPr/>
        </p:nvGrpSpPr>
        <p:grpSpPr>
          <a:xfrm>
            <a:off x="0" y="0"/>
            <a:ext cx="12192000" cy="764540"/>
            <a:chOff x="0" y="0"/>
            <a:chExt cx="12192000" cy="764540"/>
          </a:xfrm>
        </p:grpSpPr>
        <p:sp>
          <p:nvSpPr>
            <p:cNvPr id="16" name="Rectángulo 15">
              <a:extLst>
                <a:ext uri="{FF2B5EF4-FFF2-40B4-BE49-F238E27FC236}">
                  <a16:creationId xmlns:a16="http://schemas.microsoft.com/office/drawing/2014/main" id="{53090FF2-7BEE-87DF-E40C-F07EA63A3C89}"/>
                </a:ext>
              </a:extLst>
            </p:cNvPr>
            <p:cNvSpPr/>
            <p:nvPr/>
          </p:nvSpPr>
          <p:spPr>
            <a:xfrm>
              <a:off x="5306765" y="0"/>
              <a:ext cx="6885235" cy="7645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l"/>
              <a:endParaRPr lang="es-ES" dirty="0"/>
            </a:p>
          </p:txBody>
        </p:sp>
        <p:sp>
          <p:nvSpPr>
            <p:cNvPr id="19" name="CuadroTexto 18">
              <a:extLst>
                <a:ext uri="{FF2B5EF4-FFF2-40B4-BE49-F238E27FC236}">
                  <a16:creationId xmlns:a16="http://schemas.microsoft.com/office/drawing/2014/main" id="{46B63881-B97F-14D2-96AD-9DDB4E5BF96C}"/>
                </a:ext>
              </a:extLst>
            </p:cNvPr>
            <p:cNvSpPr txBox="1"/>
            <p:nvPr/>
          </p:nvSpPr>
          <p:spPr>
            <a:xfrm>
              <a:off x="5306765" y="59104"/>
              <a:ext cx="6625982" cy="646331"/>
            </a:xfrm>
            <a:prstGeom prst="rect">
              <a:avLst/>
            </a:prstGeom>
            <a:noFill/>
          </p:spPr>
          <p:txBody>
            <a:bodyPr wrap="square">
              <a:spAutoFit/>
            </a:bodyPr>
            <a:lstStyle/>
            <a:p>
              <a:r>
                <a:rPr lang="es-ES" sz="1800" b="1" cap="all" dirty="0">
                  <a:solidFill>
                    <a:schemeClr val="bg1"/>
                  </a:solidFill>
                </a:rPr>
                <a:t>Jornada ruido AMBIENTAL miterd-cedex – 8 de julio de 2022</a:t>
              </a:r>
            </a:p>
            <a:p>
              <a:r>
                <a:rPr lang="es-ES" sz="1800" b="1" cap="all" dirty="0">
                  <a:solidFill>
                    <a:schemeClr val="bg1"/>
                  </a:solidFill>
                </a:rPr>
                <a:t>- GUÍA BÁSICA CNOSSOS MITERD-CEDEX</a:t>
              </a:r>
            </a:p>
          </p:txBody>
        </p:sp>
        <p:pic>
          <p:nvPicPr>
            <p:cNvPr id="20" name="Imagen 19">
              <a:extLst>
                <a:ext uri="{FF2B5EF4-FFF2-40B4-BE49-F238E27FC236}">
                  <a16:creationId xmlns:a16="http://schemas.microsoft.com/office/drawing/2014/main" id="{0856C8ED-A0B9-8CF8-71C8-B5E22B34B7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5306765" cy="764540"/>
            </a:xfrm>
            <a:prstGeom prst="rect">
              <a:avLst/>
            </a:prstGeom>
            <a:ln>
              <a:solidFill>
                <a:srgbClr val="002060"/>
              </a:solidFill>
            </a:ln>
          </p:spPr>
        </p:pic>
      </p:grpSp>
    </p:spTree>
    <p:extLst>
      <p:ext uri="{BB962C8B-B14F-4D97-AF65-F5344CB8AC3E}">
        <p14:creationId xmlns:p14="http://schemas.microsoft.com/office/powerpoint/2010/main" val="3054230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55963" y="900682"/>
            <a:ext cx="11565774" cy="461665"/>
          </a:xfrm>
          <a:prstGeom prst="rect">
            <a:avLst/>
          </a:prstGeom>
        </p:spPr>
        <p:txBody>
          <a:bodyPr wrap="square">
            <a:spAutoFit/>
          </a:bodyPr>
          <a:lstStyle/>
          <a:p>
            <a:pPr>
              <a:spcAft>
                <a:spcPts val="0"/>
              </a:spcAft>
            </a:pPr>
            <a:r>
              <a:rPr lang="es-ES" sz="2400" b="1" dirty="0"/>
              <a:t>RECOMENDACIONES: ÁREA DE CÁLCULO – GRANDES EJES FERROVIARIOS</a:t>
            </a:r>
            <a:endParaRPr lang="es-ES" b="1" dirty="0">
              <a:latin typeface="Calibri" panose="020F0502020204030204" pitchFamily="34" charset="0"/>
              <a:ea typeface="Calibri" panose="020F0502020204030204" pitchFamily="34" charset="0"/>
            </a:endParaRPr>
          </a:p>
        </p:txBody>
      </p:sp>
      <p:sp>
        <p:nvSpPr>
          <p:cNvPr id="32" name="Rectángulo 31">
            <a:extLst>
              <a:ext uri="{FF2B5EF4-FFF2-40B4-BE49-F238E27FC236}">
                <a16:creationId xmlns:a16="http://schemas.microsoft.com/office/drawing/2014/main" id="{31FEF578-BF76-9CEB-55E3-2A28D1332803}"/>
              </a:ext>
            </a:extLst>
          </p:cNvPr>
          <p:cNvSpPr/>
          <p:nvPr/>
        </p:nvSpPr>
        <p:spPr>
          <a:xfrm>
            <a:off x="313113" y="1492774"/>
            <a:ext cx="11565774" cy="2954655"/>
          </a:xfrm>
          <a:prstGeom prst="rect">
            <a:avLst/>
          </a:prstGeom>
        </p:spPr>
        <p:txBody>
          <a:bodyPr wrap="square">
            <a:spAutoFit/>
          </a:bodyPr>
          <a:lstStyle/>
          <a:p>
            <a:pPr algn="just">
              <a:spcBef>
                <a:spcPts val="600"/>
              </a:spcBef>
              <a:spcAft>
                <a:spcPts val="600"/>
              </a:spcAft>
            </a:pPr>
            <a:r>
              <a:rPr lang="es-ES" dirty="0">
                <a:latin typeface="Arial" panose="020B0604020202020204" pitchFamily="34" charset="0"/>
                <a:ea typeface="Times New Roman" panose="02020603050405020304" pitchFamily="18" charset="0"/>
                <a:cs typeface="Times New Roman" panose="02020603050405020304" pitchFamily="18" charset="0"/>
              </a:rPr>
              <a:t>E</a:t>
            </a:r>
            <a:r>
              <a:rPr lang="es-ES" sz="1800" dirty="0">
                <a:effectLst/>
                <a:latin typeface="Arial" panose="020B0604020202020204" pitchFamily="34" charset="0"/>
                <a:ea typeface="Times New Roman" panose="02020603050405020304" pitchFamily="18" charset="0"/>
                <a:cs typeface="Times New Roman" panose="02020603050405020304" pitchFamily="18" charset="0"/>
              </a:rPr>
              <a:t>n la definición del área de cálculo de una infraestructura ferroviaria influirán, </a:t>
            </a:r>
            <a:r>
              <a:rPr lang="es-ES" sz="1800" b="1" dirty="0">
                <a:effectLst/>
                <a:latin typeface="Arial" panose="020B0604020202020204" pitchFamily="34" charset="0"/>
                <a:ea typeface="Times New Roman" panose="02020603050405020304" pitchFamily="18" charset="0"/>
                <a:cs typeface="Times New Roman" panose="02020603050405020304" pitchFamily="18" charset="0"/>
              </a:rPr>
              <a:t>principalmente 6 factores</a:t>
            </a:r>
            <a:r>
              <a:rPr lang="es-ES" sz="1800" dirty="0">
                <a:effectLst/>
                <a:latin typeface="Arial" panose="020B0604020202020204" pitchFamily="34" charset="0"/>
                <a:ea typeface="Times New Roman" panose="02020603050405020304" pitchFamily="18" charset="0"/>
                <a:cs typeface="Times New Roman" panose="02020603050405020304" pitchFamily="18" charset="0"/>
              </a:rPr>
              <a:t>:</a:t>
            </a:r>
          </a:p>
          <a:p>
            <a:pPr marL="342900" lvl="0" indent="-342900" algn="just">
              <a:spcBef>
                <a:spcPts val="600"/>
              </a:spcBef>
              <a:spcAft>
                <a:spcPts val="600"/>
              </a:spcAft>
              <a:buFont typeface="Symbol" panose="05050102010706020507" pitchFamily="18" charset="2"/>
              <a:buChar char=""/>
            </a:pPr>
            <a:r>
              <a:rPr lang="es-ES" sz="1800" b="1" dirty="0">
                <a:effectLst/>
                <a:latin typeface="Arial" panose="020B0604020202020204" pitchFamily="34" charset="0"/>
                <a:ea typeface="Times New Roman" panose="02020603050405020304" pitchFamily="18" charset="0"/>
                <a:cs typeface="Times New Roman" panose="02020603050405020304" pitchFamily="18" charset="0"/>
              </a:rPr>
              <a:t>Tráfico</a:t>
            </a:r>
            <a:r>
              <a:rPr lang="es-ES" sz="1800" dirty="0">
                <a:effectLst/>
                <a:latin typeface="Arial" panose="020B0604020202020204" pitchFamily="34" charset="0"/>
                <a:ea typeface="Times New Roman" panose="02020603050405020304" pitchFamily="18" charset="0"/>
                <a:cs typeface="Times New Roman" panose="02020603050405020304" pitchFamily="18" charset="0"/>
              </a:rPr>
              <a:t> del eje ferroviario objeto de estudio.</a:t>
            </a:r>
          </a:p>
          <a:p>
            <a:pPr marL="342900" lvl="0" indent="-342900" algn="just">
              <a:spcBef>
                <a:spcPts val="600"/>
              </a:spcBef>
              <a:spcAft>
                <a:spcPts val="600"/>
              </a:spcAft>
              <a:buFont typeface="Symbol" panose="05050102010706020507" pitchFamily="18" charset="2"/>
              <a:buChar char=""/>
            </a:pPr>
            <a:r>
              <a:rPr lang="es-ES" sz="1800" b="1" dirty="0">
                <a:effectLst/>
                <a:latin typeface="Arial" panose="020B0604020202020204" pitchFamily="34" charset="0"/>
                <a:ea typeface="Times New Roman" panose="02020603050405020304" pitchFamily="18" charset="0"/>
                <a:cs typeface="Times New Roman" panose="02020603050405020304" pitchFamily="18" charset="0"/>
              </a:rPr>
              <a:t>Velocidad</a:t>
            </a:r>
            <a:r>
              <a:rPr lang="es-ES" sz="1800" dirty="0">
                <a:effectLst/>
                <a:latin typeface="Arial" panose="020B0604020202020204" pitchFamily="34" charset="0"/>
                <a:ea typeface="Times New Roman" panose="02020603050405020304" pitchFamily="18" charset="0"/>
                <a:cs typeface="Times New Roman" panose="02020603050405020304" pitchFamily="18" charset="0"/>
              </a:rPr>
              <a:t> tanto de los trenes como de la vía.</a:t>
            </a:r>
          </a:p>
          <a:p>
            <a:pPr marL="342900" lvl="0" indent="-342900" algn="just">
              <a:spcBef>
                <a:spcPts val="600"/>
              </a:spcBef>
              <a:spcAft>
                <a:spcPts val="600"/>
              </a:spcAft>
              <a:buFont typeface="Symbol" panose="05050102010706020507" pitchFamily="18" charset="2"/>
              <a:buChar char=""/>
            </a:pPr>
            <a:r>
              <a:rPr lang="es-ES" sz="1800" b="1" dirty="0">
                <a:effectLst/>
                <a:latin typeface="Arial" panose="020B0604020202020204" pitchFamily="34" charset="0"/>
                <a:ea typeface="Times New Roman" panose="02020603050405020304" pitchFamily="18" charset="0"/>
                <a:cs typeface="Times New Roman" panose="02020603050405020304" pitchFamily="18" charset="0"/>
              </a:rPr>
              <a:t>Tipología de trenes</a:t>
            </a:r>
            <a:r>
              <a:rPr lang="es-ES" sz="1800" dirty="0">
                <a:effectLst/>
                <a:latin typeface="Arial" panose="020B0604020202020204" pitchFamily="34" charset="0"/>
                <a:ea typeface="Times New Roman" panose="02020603050405020304" pitchFamily="18" charset="0"/>
                <a:cs typeface="Times New Roman" panose="02020603050405020304" pitchFamily="18" charset="0"/>
              </a:rPr>
              <a:t>.</a:t>
            </a:r>
          </a:p>
          <a:p>
            <a:pPr marL="342900" lvl="0" indent="-342900" algn="just">
              <a:spcBef>
                <a:spcPts val="600"/>
              </a:spcBef>
              <a:spcAft>
                <a:spcPts val="600"/>
              </a:spcAft>
              <a:buFont typeface="Symbol" panose="05050102010706020507" pitchFamily="18" charset="2"/>
              <a:buChar char=""/>
            </a:pPr>
            <a:r>
              <a:rPr lang="es-ES" sz="1800" b="1" dirty="0">
                <a:effectLst/>
                <a:latin typeface="Arial" panose="020B0604020202020204" pitchFamily="34" charset="0"/>
                <a:ea typeface="Times New Roman" panose="02020603050405020304" pitchFamily="18" charset="0"/>
                <a:cs typeface="Times New Roman" panose="02020603050405020304" pitchFamily="18" charset="0"/>
              </a:rPr>
              <a:t>Tipología de vía</a:t>
            </a:r>
            <a:r>
              <a:rPr lang="es-ES" sz="1800" dirty="0">
                <a:effectLst/>
                <a:latin typeface="Arial" panose="020B0604020202020204" pitchFamily="34" charset="0"/>
                <a:ea typeface="Times New Roman" panose="02020603050405020304" pitchFamily="18" charset="0"/>
                <a:cs typeface="Times New Roman" panose="02020603050405020304" pitchFamily="18" charset="0"/>
              </a:rPr>
              <a:t>.</a:t>
            </a:r>
          </a:p>
          <a:p>
            <a:pPr marL="342900" lvl="0" indent="-342900" algn="just">
              <a:spcBef>
                <a:spcPts val="600"/>
              </a:spcBef>
              <a:spcAft>
                <a:spcPts val="600"/>
              </a:spcAft>
              <a:buFont typeface="Symbol" panose="05050102010706020507" pitchFamily="18" charset="2"/>
              <a:buChar char=""/>
            </a:pPr>
            <a:r>
              <a:rPr lang="es-ES" sz="1800" b="1" dirty="0">
                <a:effectLst/>
                <a:latin typeface="Arial" panose="020B0604020202020204" pitchFamily="34" charset="0"/>
                <a:ea typeface="Times New Roman" panose="02020603050405020304" pitchFamily="18" charset="0"/>
                <a:cs typeface="Times New Roman" panose="02020603050405020304" pitchFamily="18" charset="0"/>
              </a:rPr>
              <a:t>Obstáculos</a:t>
            </a:r>
            <a:r>
              <a:rPr lang="es-ES" sz="1800" dirty="0">
                <a:effectLst/>
                <a:latin typeface="Arial" panose="020B0604020202020204" pitchFamily="34" charset="0"/>
                <a:ea typeface="Times New Roman" panose="02020603050405020304" pitchFamily="18" charset="0"/>
                <a:cs typeface="Times New Roman" panose="02020603050405020304" pitchFamily="18" charset="0"/>
              </a:rPr>
              <a:t> presentes en las proximidades del eje ferroviario.</a:t>
            </a:r>
          </a:p>
          <a:p>
            <a:pPr marL="342900" lvl="0" indent="-342900" algn="just">
              <a:spcBef>
                <a:spcPts val="600"/>
              </a:spcBef>
              <a:spcAft>
                <a:spcPts val="600"/>
              </a:spcAft>
              <a:buFont typeface="Symbol" panose="05050102010706020507" pitchFamily="18" charset="2"/>
              <a:buChar char=""/>
            </a:pPr>
            <a:r>
              <a:rPr lang="es-ES" sz="1800" b="1" dirty="0">
                <a:effectLst/>
                <a:latin typeface="Arial" panose="020B0604020202020204" pitchFamily="34" charset="0"/>
                <a:ea typeface="Times New Roman" panose="02020603050405020304" pitchFamily="18" charset="0"/>
                <a:cs typeface="Times New Roman" panose="02020603050405020304" pitchFamily="18" charset="0"/>
              </a:rPr>
              <a:t>Modelo Digital del Terreno</a:t>
            </a:r>
            <a:r>
              <a:rPr lang="es-ES" sz="1800" dirty="0">
                <a:effectLst/>
                <a:latin typeface="Arial" panose="020B0604020202020204" pitchFamily="34" charset="0"/>
                <a:ea typeface="Times New Roman" panose="02020603050405020304" pitchFamily="18" charset="0"/>
                <a:cs typeface="Times New Roman" panose="02020603050405020304" pitchFamily="18" charset="0"/>
              </a:rPr>
              <a:t>.</a:t>
            </a:r>
          </a:p>
        </p:txBody>
      </p:sp>
      <p:sp>
        <p:nvSpPr>
          <p:cNvPr id="17" name="CuadroTexto 16">
            <a:extLst>
              <a:ext uri="{FF2B5EF4-FFF2-40B4-BE49-F238E27FC236}">
                <a16:creationId xmlns:a16="http://schemas.microsoft.com/office/drawing/2014/main" id="{A0747AB7-0817-10E8-0F6B-FDAD2D5D93B4}"/>
              </a:ext>
            </a:extLst>
          </p:cNvPr>
          <p:cNvSpPr txBox="1"/>
          <p:nvPr/>
        </p:nvSpPr>
        <p:spPr>
          <a:xfrm>
            <a:off x="313113" y="4713238"/>
            <a:ext cx="11314028" cy="1908215"/>
          </a:xfrm>
          <a:prstGeom prst="rect">
            <a:avLst/>
          </a:prstGeom>
          <a:noFill/>
          <a:ln>
            <a:solidFill>
              <a:schemeClr val="accent1"/>
            </a:solidFill>
          </a:ln>
        </p:spPr>
        <p:txBody>
          <a:bodyPr wrap="square">
            <a:spAutoFit/>
          </a:bodyPr>
          <a:lstStyle/>
          <a:p>
            <a:pPr algn="just">
              <a:spcBef>
                <a:spcPts val="600"/>
              </a:spcBef>
              <a:spcAft>
                <a:spcPts val="600"/>
              </a:spcAft>
            </a:pPr>
            <a:r>
              <a:rPr lang="es-ES" sz="1800" b="1" dirty="0">
                <a:effectLst/>
                <a:latin typeface="Arial" panose="020B0604020202020204" pitchFamily="34" charset="0"/>
                <a:ea typeface="Times New Roman" panose="02020603050405020304" pitchFamily="18" charset="0"/>
                <a:cs typeface="Times New Roman" panose="02020603050405020304" pitchFamily="18" charset="0"/>
              </a:rPr>
              <a:t>RECOMENDACIÓN:</a:t>
            </a:r>
            <a:r>
              <a:rPr lang="es-ES" sz="1800" dirty="0">
                <a:effectLst/>
                <a:latin typeface="Arial" panose="020B0604020202020204" pitchFamily="34" charset="0"/>
                <a:ea typeface="Times New Roman" panose="02020603050405020304" pitchFamily="18" charset="0"/>
                <a:cs typeface="Times New Roman" panose="02020603050405020304" pitchFamily="18" charset="0"/>
              </a:rPr>
              <a:t> establecer un </a:t>
            </a:r>
            <a:r>
              <a:rPr lang="es-ES" sz="1800" b="1" dirty="0">
                <a:effectLst/>
                <a:latin typeface="Arial" panose="020B0604020202020204" pitchFamily="34" charset="0"/>
                <a:ea typeface="Times New Roman" panose="02020603050405020304" pitchFamily="18" charset="0"/>
                <a:cs typeface="Times New Roman" panose="02020603050405020304" pitchFamily="18" charset="0"/>
              </a:rPr>
              <a:t>área de cálculo mínima de 500 m en torno al eje ferroviario</a:t>
            </a:r>
            <a:r>
              <a:rPr lang="es-ES" sz="1800" dirty="0">
                <a:effectLst/>
                <a:latin typeface="Arial" panose="020B0604020202020204" pitchFamily="34" charset="0"/>
                <a:ea typeface="Times New Roman" panose="02020603050405020304" pitchFamily="18" charset="0"/>
                <a:cs typeface="Times New Roman" panose="02020603050405020304" pitchFamily="18" charset="0"/>
              </a:rPr>
              <a:t> que, al igual que se ha mencionado para el tráfico viario, será mayor cuanto mayor sea el tráfico que discurre por la vía y la velocidad a la que discurre el mismo.</a:t>
            </a:r>
          </a:p>
          <a:p>
            <a:pPr algn="just">
              <a:spcBef>
                <a:spcPts val="600"/>
              </a:spcBef>
              <a:spcAft>
                <a:spcPts val="600"/>
              </a:spcAft>
            </a:pPr>
            <a:r>
              <a:rPr lang="es-ES" sz="1800" dirty="0">
                <a:effectLst/>
                <a:latin typeface="Arial" panose="020B0604020202020204" pitchFamily="34" charset="0"/>
                <a:ea typeface="Times New Roman" panose="02020603050405020304" pitchFamily="18" charset="0"/>
                <a:cs typeface="Times New Roman" panose="02020603050405020304" pitchFamily="18" charset="0"/>
              </a:rPr>
              <a:t>Se aconseja </a:t>
            </a:r>
            <a:r>
              <a:rPr lang="es-ES" sz="1800" b="1" dirty="0">
                <a:effectLst/>
                <a:latin typeface="Arial" panose="020B0604020202020204" pitchFamily="34" charset="0"/>
                <a:ea typeface="Times New Roman" panose="02020603050405020304" pitchFamily="18" charset="0"/>
                <a:cs typeface="Times New Roman" panose="02020603050405020304" pitchFamily="18" charset="0"/>
              </a:rPr>
              <a:t>realizar un cálculo preliminar</a:t>
            </a:r>
            <a:r>
              <a:rPr lang="es-ES" sz="1800" dirty="0">
                <a:effectLst/>
                <a:latin typeface="Arial" panose="020B0604020202020204" pitchFamily="34" charset="0"/>
                <a:ea typeface="Times New Roman" panose="02020603050405020304" pitchFamily="18" charset="0"/>
                <a:cs typeface="Times New Roman" panose="02020603050405020304" pitchFamily="18" charset="0"/>
              </a:rPr>
              <a:t>, una vez se disponga de la caracterización de la fuente, teniendo en cuenta la topografía, y sin considerar obstáculos, con el fin de delimitar la zona de alcance de las isófonas indicadas en el párrafo anterior.</a:t>
            </a:r>
          </a:p>
        </p:txBody>
      </p:sp>
      <p:pic>
        <p:nvPicPr>
          <p:cNvPr id="5" name="Imagen 4">
            <a:extLst>
              <a:ext uri="{FF2B5EF4-FFF2-40B4-BE49-F238E27FC236}">
                <a16:creationId xmlns:a16="http://schemas.microsoft.com/office/drawing/2014/main" id="{438A42A6-D065-73F7-93CF-1B2D171BC2F5}"/>
              </a:ext>
            </a:extLst>
          </p:cNvPr>
          <p:cNvPicPr>
            <a:picLocks noChangeAspect="1"/>
          </p:cNvPicPr>
          <p:nvPr/>
        </p:nvPicPr>
        <p:blipFill>
          <a:blip r:embed="rId2"/>
          <a:stretch>
            <a:fillRect/>
          </a:stretch>
        </p:blipFill>
        <p:spPr>
          <a:xfrm>
            <a:off x="8214395" y="2281944"/>
            <a:ext cx="2941256" cy="2118482"/>
          </a:xfrm>
          <a:prstGeom prst="rect">
            <a:avLst/>
          </a:prstGeom>
        </p:spPr>
      </p:pic>
      <p:grpSp>
        <p:nvGrpSpPr>
          <p:cNvPr id="11" name="Grupo 10">
            <a:extLst>
              <a:ext uri="{FF2B5EF4-FFF2-40B4-BE49-F238E27FC236}">
                <a16:creationId xmlns:a16="http://schemas.microsoft.com/office/drawing/2014/main" id="{158C99B3-DC16-E7FA-5BB4-F843ACC56652}"/>
              </a:ext>
            </a:extLst>
          </p:cNvPr>
          <p:cNvGrpSpPr/>
          <p:nvPr/>
        </p:nvGrpSpPr>
        <p:grpSpPr>
          <a:xfrm>
            <a:off x="0" y="0"/>
            <a:ext cx="12192000" cy="764540"/>
            <a:chOff x="0" y="0"/>
            <a:chExt cx="12192000" cy="764540"/>
          </a:xfrm>
        </p:grpSpPr>
        <p:sp>
          <p:nvSpPr>
            <p:cNvPr id="12" name="Rectángulo 11">
              <a:extLst>
                <a:ext uri="{FF2B5EF4-FFF2-40B4-BE49-F238E27FC236}">
                  <a16:creationId xmlns:a16="http://schemas.microsoft.com/office/drawing/2014/main" id="{5BBFD807-CB5B-14A9-3658-1B66CF2CCC73}"/>
                </a:ext>
              </a:extLst>
            </p:cNvPr>
            <p:cNvSpPr/>
            <p:nvPr/>
          </p:nvSpPr>
          <p:spPr>
            <a:xfrm>
              <a:off x="5306765" y="0"/>
              <a:ext cx="6885235" cy="7645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l"/>
              <a:endParaRPr lang="es-ES" dirty="0"/>
            </a:p>
          </p:txBody>
        </p:sp>
        <p:sp>
          <p:nvSpPr>
            <p:cNvPr id="13" name="CuadroTexto 12">
              <a:extLst>
                <a:ext uri="{FF2B5EF4-FFF2-40B4-BE49-F238E27FC236}">
                  <a16:creationId xmlns:a16="http://schemas.microsoft.com/office/drawing/2014/main" id="{62A012A0-2B81-6336-07CF-B6B2FC7A59D7}"/>
                </a:ext>
              </a:extLst>
            </p:cNvPr>
            <p:cNvSpPr txBox="1"/>
            <p:nvPr/>
          </p:nvSpPr>
          <p:spPr>
            <a:xfrm>
              <a:off x="5306765" y="59104"/>
              <a:ext cx="6625982" cy="646331"/>
            </a:xfrm>
            <a:prstGeom prst="rect">
              <a:avLst/>
            </a:prstGeom>
            <a:noFill/>
          </p:spPr>
          <p:txBody>
            <a:bodyPr wrap="square">
              <a:spAutoFit/>
            </a:bodyPr>
            <a:lstStyle/>
            <a:p>
              <a:r>
                <a:rPr lang="es-ES" sz="1800" b="1" cap="all" dirty="0">
                  <a:solidFill>
                    <a:schemeClr val="bg1"/>
                  </a:solidFill>
                </a:rPr>
                <a:t>Jornada ruido AMBIENTAL miterd-cedex – 8 de julio de 2022</a:t>
              </a:r>
            </a:p>
            <a:p>
              <a:r>
                <a:rPr lang="es-ES" sz="1800" b="1" cap="all" dirty="0">
                  <a:solidFill>
                    <a:schemeClr val="bg1"/>
                  </a:solidFill>
                </a:rPr>
                <a:t>- GUÍA BÁSICA CNOSSOS MITERD-CEDEX</a:t>
              </a:r>
            </a:p>
          </p:txBody>
        </p:sp>
        <p:pic>
          <p:nvPicPr>
            <p:cNvPr id="14" name="Imagen 13">
              <a:extLst>
                <a:ext uri="{FF2B5EF4-FFF2-40B4-BE49-F238E27FC236}">
                  <a16:creationId xmlns:a16="http://schemas.microsoft.com/office/drawing/2014/main" id="{AE525BBC-A975-1E34-30A6-C937247948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5306765" cy="764540"/>
            </a:xfrm>
            <a:prstGeom prst="rect">
              <a:avLst/>
            </a:prstGeom>
            <a:ln>
              <a:solidFill>
                <a:srgbClr val="002060"/>
              </a:solidFill>
            </a:ln>
          </p:spPr>
        </p:pic>
      </p:grpSp>
    </p:spTree>
    <p:extLst>
      <p:ext uri="{BB962C8B-B14F-4D97-AF65-F5344CB8AC3E}">
        <p14:creationId xmlns:p14="http://schemas.microsoft.com/office/powerpoint/2010/main" val="1708097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55963" y="900682"/>
            <a:ext cx="11565774" cy="461665"/>
          </a:xfrm>
          <a:prstGeom prst="rect">
            <a:avLst/>
          </a:prstGeom>
        </p:spPr>
        <p:txBody>
          <a:bodyPr wrap="square">
            <a:spAutoFit/>
          </a:bodyPr>
          <a:lstStyle/>
          <a:p>
            <a:pPr>
              <a:spcAft>
                <a:spcPts val="0"/>
              </a:spcAft>
            </a:pPr>
            <a:r>
              <a:rPr lang="es-ES" sz="2400" b="1" dirty="0"/>
              <a:t>RECOMENDACIONES: TOPOGRAFÍA</a:t>
            </a:r>
            <a:endParaRPr lang="es-ES" b="1" dirty="0">
              <a:latin typeface="Calibri" panose="020F0502020204030204" pitchFamily="34" charset="0"/>
              <a:ea typeface="Calibri" panose="020F0502020204030204" pitchFamily="34" charset="0"/>
            </a:endParaRPr>
          </a:p>
        </p:txBody>
      </p:sp>
      <p:sp>
        <p:nvSpPr>
          <p:cNvPr id="32" name="Rectángulo 31">
            <a:extLst>
              <a:ext uri="{FF2B5EF4-FFF2-40B4-BE49-F238E27FC236}">
                <a16:creationId xmlns:a16="http://schemas.microsoft.com/office/drawing/2014/main" id="{31FEF578-BF76-9CEB-55E3-2A28D1332803}"/>
              </a:ext>
            </a:extLst>
          </p:cNvPr>
          <p:cNvSpPr/>
          <p:nvPr/>
        </p:nvSpPr>
        <p:spPr>
          <a:xfrm>
            <a:off x="313113" y="1411614"/>
            <a:ext cx="11565774" cy="5109091"/>
          </a:xfrm>
          <a:prstGeom prst="rect">
            <a:avLst/>
          </a:prstGeom>
        </p:spPr>
        <p:txBody>
          <a:bodyPr wrap="square">
            <a:spAutoFit/>
          </a:bodyPr>
          <a:lstStyle/>
          <a:p>
            <a:pPr algn="just">
              <a:spcBef>
                <a:spcPts val="600"/>
              </a:spcBef>
              <a:spcAft>
                <a:spcPts val="600"/>
              </a:spcAft>
            </a:pPr>
            <a:r>
              <a:rPr lang="es-ES" dirty="0">
                <a:latin typeface="Arial" panose="020B0604020202020204" pitchFamily="34" charset="0"/>
                <a:ea typeface="Times New Roman" panose="02020603050405020304" pitchFamily="18" charset="0"/>
                <a:cs typeface="Times New Roman" panose="02020603050405020304" pitchFamily="18" charset="0"/>
              </a:rPr>
              <a:t>La importancia de la topografía depende del entorno acústico</a:t>
            </a:r>
            <a:r>
              <a:rPr lang="es-ES" sz="1800" dirty="0">
                <a:effectLst/>
                <a:latin typeface="Arial" panose="020B0604020202020204" pitchFamily="34" charset="0"/>
                <a:ea typeface="Times New Roman" panose="02020603050405020304" pitchFamily="18" charset="0"/>
                <a:cs typeface="Times New Roman" panose="02020603050405020304" pitchFamily="18" charset="0"/>
              </a:rPr>
              <a:t>:</a:t>
            </a:r>
          </a:p>
          <a:p>
            <a:pPr marL="342900" lvl="0" indent="-342900" algn="just">
              <a:spcBef>
                <a:spcPts val="600"/>
              </a:spcBef>
              <a:spcAft>
                <a:spcPts val="600"/>
              </a:spcAft>
              <a:buFont typeface="Symbol" panose="05050102010706020507" pitchFamily="18" charset="2"/>
              <a:buChar char=""/>
            </a:pPr>
            <a:r>
              <a:rPr lang="es-ES" sz="1800" b="1" dirty="0">
                <a:effectLst/>
                <a:latin typeface="Arial" panose="020B0604020202020204" pitchFamily="34" charset="0"/>
                <a:ea typeface="Times New Roman" panose="02020603050405020304" pitchFamily="18" charset="0"/>
                <a:cs typeface="Times New Roman" panose="02020603050405020304" pitchFamily="18" charset="0"/>
              </a:rPr>
              <a:t>GEV y GEF: </a:t>
            </a:r>
            <a:r>
              <a:rPr lang="es-ES" sz="1800" dirty="0">
                <a:effectLst/>
                <a:latin typeface="Arial" panose="020B0604020202020204" pitchFamily="34" charset="0"/>
                <a:ea typeface="Times New Roman" panose="02020603050405020304" pitchFamily="18" charset="0"/>
                <a:cs typeface="Times New Roman" panose="02020603050405020304" pitchFamily="18" charset="0"/>
              </a:rPr>
              <a:t>Importancia alta hasta zona de obstáculos (áreas pobladas)</a:t>
            </a:r>
          </a:p>
          <a:p>
            <a:pPr marL="342900" lvl="0" indent="-342900" algn="just">
              <a:spcBef>
                <a:spcPts val="600"/>
              </a:spcBef>
              <a:spcAft>
                <a:spcPts val="600"/>
              </a:spcAft>
              <a:buFont typeface="Symbol" panose="05050102010706020507" pitchFamily="18" charset="2"/>
              <a:buChar char=""/>
            </a:pPr>
            <a:r>
              <a:rPr lang="es-ES" b="1" dirty="0">
                <a:latin typeface="Arial" panose="020B0604020202020204" pitchFamily="34" charset="0"/>
                <a:ea typeface="Times New Roman" panose="02020603050405020304" pitchFamily="18" charset="0"/>
                <a:cs typeface="Times New Roman" panose="02020603050405020304" pitchFamily="18" charset="0"/>
              </a:rPr>
              <a:t>Aglomeraciones: </a:t>
            </a:r>
            <a:r>
              <a:rPr lang="es-ES" dirty="0">
                <a:latin typeface="Arial" panose="020B0604020202020204" pitchFamily="34" charset="0"/>
                <a:ea typeface="Times New Roman" panose="02020603050405020304" pitchFamily="18" charset="0"/>
                <a:cs typeface="Times New Roman" panose="02020603050405020304" pitchFamily="18" charset="0"/>
              </a:rPr>
              <a:t>importancia media/baja en zonas de altas densidad de edificación</a:t>
            </a:r>
          </a:p>
          <a:p>
            <a:pPr lvl="0" algn="just">
              <a:spcBef>
                <a:spcPts val="600"/>
              </a:spcBef>
              <a:spcAft>
                <a:spcPts val="600"/>
              </a:spcAft>
            </a:pPr>
            <a:r>
              <a:rPr lang="es-ES" b="1" dirty="0">
                <a:latin typeface="Arial" panose="020B0604020202020204" pitchFamily="34" charset="0"/>
                <a:ea typeface="Times New Roman" panose="02020603050405020304" pitchFamily="18" charset="0"/>
                <a:cs typeface="Times New Roman" panose="02020603050405020304" pitchFamily="18" charset="0"/>
              </a:rPr>
              <a:t>Algunas fuentes:</a:t>
            </a:r>
            <a:endParaRPr lang="es-E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spcBef>
                <a:spcPts val="600"/>
              </a:spcBef>
              <a:spcAft>
                <a:spcPts val="600"/>
              </a:spcAft>
              <a:buFont typeface="Symbol" panose="05050102010706020507" pitchFamily="18" charset="2"/>
              <a:buChar char=""/>
            </a:pPr>
            <a:r>
              <a:rPr lang="es-ES" sz="1800" b="1" dirty="0">
                <a:effectLst/>
                <a:latin typeface="Arial" panose="020B0604020202020204" pitchFamily="34" charset="0"/>
                <a:ea typeface="Times New Roman" panose="02020603050405020304" pitchFamily="18" charset="0"/>
                <a:cs typeface="Times New Roman" panose="02020603050405020304" pitchFamily="18" charset="0"/>
              </a:rPr>
              <a:t>Topografía clásica de detalle</a:t>
            </a:r>
            <a:r>
              <a:rPr lang="es-ES" sz="1800" dirty="0">
                <a:effectLst/>
                <a:latin typeface="Arial" panose="020B0604020202020204" pitchFamily="34" charset="0"/>
                <a:ea typeface="Times New Roman" panose="02020603050405020304" pitchFamily="18" charset="0"/>
                <a:cs typeface="Times New Roman" panose="02020603050405020304" pitchFamily="18" charset="0"/>
              </a:rPr>
              <a:t>.</a:t>
            </a:r>
          </a:p>
          <a:p>
            <a:pPr marL="342900" lvl="0" indent="-342900" algn="just">
              <a:spcBef>
                <a:spcPts val="600"/>
              </a:spcBef>
              <a:spcAft>
                <a:spcPts val="600"/>
              </a:spcAft>
              <a:buFont typeface="Symbol" panose="05050102010706020507" pitchFamily="18" charset="2"/>
              <a:buChar char=""/>
            </a:pPr>
            <a:r>
              <a:rPr lang="es-ES" sz="1800" b="1" dirty="0">
                <a:effectLst/>
                <a:latin typeface="Arial" panose="020B0604020202020204" pitchFamily="34" charset="0"/>
                <a:ea typeface="Times New Roman" panose="02020603050405020304" pitchFamily="18" charset="0"/>
                <a:cs typeface="Times New Roman" panose="02020603050405020304" pitchFamily="18" charset="0"/>
              </a:rPr>
              <a:t>MDT05 y MDS05 </a:t>
            </a:r>
            <a:r>
              <a:rPr lang="es-ES" b="1" dirty="0">
                <a:latin typeface="Arial" panose="020B0604020202020204" pitchFamily="34" charset="0"/>
                <a:ea typeface="Times New Roman" panose="02020603050405020304" pitchFamily="18" charset="0"/>
                <a:cs typeface="Times New Roman" panose="02020603050405020304" pitchFamily="18" charset="0"/>
              </a:rPr>
              <a:t>d</a:t>
            </a:r>
            <a:r>
              <a:rPr lang="es-ES" sz="1800" b="1" dirty="0">
                <a:effectLst/>
                <a:latin typeface="Arial" panose="020B0604020202020204" pitchFamily="34" charset="0"/>
                <a:ea typeface="Times New Roman" panose="02020603050405020304" pitchFamily="18" charset="0"/>
                <a:cs typeface="Times New Roman" panose="02020603050405020304" pitchFamily="18" charset="0"/>
              </a:rPr>
              <a:t>el Centro Nacional de Información Geográfica (</a:t>
            </a:r>
            <a:r>
              <a:rPr lang="es-ES" sz="1800" b="1" dirty="0">
                <a:effectLst/>
                <a:latin typeface="Arial" panose="020B0604020202020204" pitchFamily="34" charset="0"/>
                <a:ea typeface="Times New Roman" panose="02020603050405020304" pitchFamily="18" charset="0"/>
                <a:cs typeface="Times New Roman" panose="02020603050405020304" pitchFamily="18" charset="0"/>
                <a:hlinkClick r:id="rId2"/>
              </a:rPr>
              <a:t>CNIG</a:t>
            </a:r>
            <a:r>
              <a:rPr lang="es-ES" sz="1800" b="1" dirty="0">
                <a:effectLst/>
                <a:latin typeface="Arial" panose="020B0604020202020204" pitchFamily="34" charset="0"/>
                <a:ea typeface="Times New Roman" panose="02020603050405020304" pitchFamily="18" charset="0"/>
                <a:cs typeface="Times New Roman" panose="02020603050405020304" pitchFamily="18" charset="0"/>
              </a:rPr>
              <a:t>)</a:t>
            </a:r>
            <a:r>
              <a:rPr lang="es-ES" sz="1800" dirty="0">
                <a:effectLst/>
                <a:latin typeface="Arial" panose="020B0604020202020204" pitchFamily="34" charset="0"/>
                <a:ea typeface="Times New Roman" panose="02020603050405020304" pitchFamily="18" charset="0"/>
                <a:cs typeface="Times New Roman" panose="02020603050405020304" pitchFamily="18" charset="0"/>
              </a:rPr>
              <a:t>.</a:t>
            </a:r>
          </a:p>
          <a:p>
            <a:pPr marL="342900" lvl="0" indent="-342900" algn="just">
              <a:spcBef>
                <a:spcPts val="600"/>
              </a:spcBef>
              <a:spcAft>
                <a:spcPts val="600"/>
              </a:spcAft>
              <a:buFont typeface="Symbol" panose="05050102010706020507" pitchFamily="18" charset="2"/>
              <a:buChar char=""/>
            </a:pPr>
            <a:r>
              <a:rPr lang="es-ES" b="1" dirty="0" err="1">
                <a:latin typeface="Arial" panose="020B0604020202020204" pitchFamily="34" charset="0"/>
                <a:ea typeface="Times New Roman" panose="02020603050405020304" pitchFamily="18" charset="0"/>
                <a:cs typeface="Times New Roman" panose="02020603050405020304" pitchFamily="18" charset="0"/>
              </a:rPr>
              <a:t>MDEs</a:t>
            </a:r>
            <a:r>
              <a:rPr lang="es-ES" b="1" dirty="0">
                <a:latin typeface="Arial" panose="020B0604020202020204" pitchFamily="34" charset="0"/>
                <a:ea typeface="Times New Roman" panose="02020603050405020304" pitchFamily="18" charset="0"/>
                <a:cs typeface="Times New Roman" panose="02020603050405020304" pitchFamily="18" charset="0"/>
              </a:rPr>
              <a:t> autonómicos (</a:t>
            </a:r>
            <a:r>
              <a:rPr lang="es-ES" b="1" dirty="0">
                <a:latin typeface="Arial" panose="020B0604020202020204" pitchFamily="34" charset="0"/>
                <a:ea typeface="Times New Roman" panose="02020603050405020304" pitchFamily="18" charset="0"/>
                <a:cs typeface="Times New Roman" panose="02020603050405020304" pitchFamily="18" charset="0"/>
                <a:hlinkClick r:id="rId3"/>
              </a:rPr>
              <a:t>IDEE</a:t>
            </a:r>
            <a:r>
              <a:rPr lang="es-ES" b="1" dirty="0">
                <a:latin typeface="Arial" panose="020B0604020202020204" pitchFamily="34" charset="0"/>
                <a:ea typeface="Times New Roman" panose="02020603050405020304" pitchFamily="18" charset="0"/>
                <a:cs typeface="Times New Roman" panose="02020603050405020304" pitchFamily="18" charset="0"/>
              </a:rPr>
              <a:t>).</a:t>
            </a:r>
          </a:p>
          <a:p>
            <a:pPr lvl="0" algn="just">
              <a:spcBef>
                <a:spcPts val="600"/>
              </a:spcBef>
              <a:spcAft>
                <a:spcPts val="600"/>
              </a:spcAft>
            </a:pPr>
            <a:endParaRPr lang="es-ES" b="1" dirty="0">
              <a:latin typeface="Arial" panose="020B0604020202020204" pitchFamily="34" charset="0"/>
              <a:ea typeface="Times New Roman" panose="02020603050405020304" pitchFamily="18" charset="0"/>
              <a:cs typeface="Times New Roman" panose="02020603050405020304" pitchFamily="18" charset="0"/>
            </a:endParaRPr>
          </a:p>
          <a:p>
            <a:pPr lvl="0" algn="just">
              <a:spcBef>
                <a:spcPts val="600"/>
              </a:spcBef>
              <a:spcAft>
                <a:spcPts val="600"/>
              </a:spcAft>
            </a:pPr>
            <a:r>
              <a:rPr lang="es-ES" b="1" dirty="0">
                <a:latin typeface="Arial" panose="020B0604020202020204" pitchFamily="34" charset="0"/>
                <a:ea typeface="Times New Roman" panose="02020603050405020304" pitchFamily="18" charset="0"/>
                <a:cs typeface="Times New Roman" panose="02020603050405020304" pitchFamily="18" charset="0"/>
              </a:rPr>
              <a:t>RECOMENDACIONES</a:t>
            </a:r>
          </a:p>
          <a:p>
            <a:pPr marL="285750" lvl="0" indent="-285750" algn="just">
              <a:spcBef>
                <a:spcPts val="600"/>
              </a:spcBef>
              <a:spcAft>
                <a:spcPts val="600"/>
              </a:spcAft>
              <a:buFontTx/>
              <a:buChar char="-"/>
            </a:pPr>
            <a:r>
              <a:rPr lang="es-ES" b="1" dirty="0">
                <a:latin typeface="Arial" panose="020B0604020202020204" pitchFamily="34" charset="0"/>
                <a:ea typeface="Times New Roman" panose="02020603050405020304" pitchFamily="18" charset="0"/>
                <a:cs typeface="Times New Roman" panose="02020603050405020304" pitchFamily="18" charset="0"/>
              </a:rPr>
              <a:t>Curvas de nivel cada 1 </a:t>
            </a:r>
            <a:r>
              <a:rPr lang="es-ES" b="1" dirty="0" err="1">
                <a:latin typeface="Arial" panose="020B0604020202020204" pitchFamily="34" charset="0"/>
                <a:ea typeface="Times New Roman" panose="02020603050405020304" pitchFamily="18" charset="0"/>
                <a:cs typeface="Times New Roman" panose="02020603050405020304" pitchFamily="18" charset="0"/>
              </a:rPr>
              <a:t>ó</a:t>
            </a:r>
            <a:r>
              <a:rPr lang="es-ES" b="1" dirty="0">
                <a:latin typeface="Arial" panose="020B0604020202020204" pitchFamily="34" charset="0"/>
                <a:ea typeface="Times New Roman" panose="02020603050405020304" pitchFamily="18" charset="0"/>
                <a:cs typeface="Times New Roman" panose="02020603050405020304" pitchFamily="18" charset="0"/>
              </a:rPr>
              <a:t> 2 m</a:t>
            </a:r>
          </a:p>
          <a:p>
            <a:pPr marL="285750" lvl="0" indent="-285750" algn="just">
              <a:spcBef>
                <a:spcPts val="600"/>
              </a:spcBef>
              <a:spcAft>
                <a:spcPts val="600"/>
              </a:spcAft>
              <a:buFontTx/>
              <a:buChar char="-"/>
            </a:pPr>
            <a:r>
              <a:rPr lang="es-ES" b="1" dirty="0">
                <a:latin typeface="Arial" panose="020B0604020202020204" pitchFamily="34" charset="0"/>
                <a:ea typeface="Times New Roman" panose="02020603050405020304" pitchFamily="18" charset="0"/>
                <a:cs typeface="Times New Roman" panose="02020603050405020304" pitchFamily="18" charset="0"/>
              </a:rPr>
              <a:t>Densificar curvas en zonas de alta importancia de la topografía</a:t>
            </a:r>
          </a:p>
          <a:p>
            <a:pPr marL="285750" lvl="0" indent="-285750" algn="just">
              <a:spcBef>
                <a:spcPts val="600"/>
              </a:spcBef>
              <a:spcAft>
                <a:spcPts val="600"/>
              </a:spcAft>
              <a:buFontTx/>
              <a:buChar char="-"/>
            </a:pPr>
            <a:r>
              <a:rPr lang="es-ES" b="1" dirty="0">
                <a:latin typeface="Arial" panose="020B0604020202020204" pitchFamily="34" charset="0"/>
                <a:ea typeface="Times New Roman" panose="02020603050405020304" pitchFamily="18" charset="0"/>
                <a:cs typeface="Times New Roman" panose="02020603050405020304" pitchFamily="18" charset="0"/>
              </a:rPr>
              <a:t>Topografía clásica (precisa) en zonas sensibles (estructuras, traza de infraestructura, pantallas…)</a:t>
            </a:r>
          </a:p>
        </p:txBody>
      </p:sp>
      <p:pic>
        <p:nvPicPr>
          <p:cNvPr id="11" name="Imagen 10">
            <a:extLst>
              <a:ext uri="{FF2B5EF4-FFF2-40B4-BE49-F238E27FC236}">
                <a16:creationId xmlns:a16="http://schemas.microsoft.com/office/drawing/2014/main" id="{B6D9EA23-5F7A-6B51-EF3D-110BBA96E99C}"/>
              </a:ext>
            </a:extLst>
          </p:cNvPr>
          <p:cNvPicPr/>
          <p:nvPr/>
        </p:nvPicPr>
        <p:blipFill rotWithShape="1">
          <a:blip r:embed="rId4" cstate="email">
            <a:extLst>
              <a:ext uri="{28A0092B-C50C-407E-A947-70E740481C1C}">
                <a14:useLocalDpi xmlns:a14="http://schemas.microsoft.com/office/drawing/2010/main"/>
              </a:ext>
            </a:extLst>
          </a:blip>
          <a:srcRect l="21319" t="12294" r="21781"/>
          <a:stretch/>
        </p:blipFill>
        <p:spPr>
          <a:xfrm>
            <a:off x="8646542" y="2757611"/>
            <a:ext cx="3106433" cy="2938514"/>
          </a:xfrm>
          <a:prstGeom prst="rect">
            <a:avLst/>
          </a:prstGeom>
          <a:ln>
            <a:solidFill>
              <a:schemeClr val="tx1"/>
            </a:solidFill>
          </a:ln>
        </p:spPr>
      </p:pic>
      <p:grpSp>
        <p:nvGrpSpPr>
          <p:cNvPr id="10" name="Grupo 9">
            <a:extLst>
              <a:ext uri="{FF2B5EF4-FFF2-40B4-BE49-F238E27FC236}">
                <a16:creationId xmlns:a16="http://schemas.microsoft.com/office/drawing/2014/main" id="{2EF10B2A-F27A-168C-E8DF-7B157F996098}"/>
              </a:ext>
            </a:extLst>
          </p:cNvPr>
          <p:cNvGrpSpPr/>
          <p:nvPr/>
        </p:nvGrpSpPr>
        <p:grpSpPr>
          <a:xfrm>
            <a:off x="0" y="0"/>
            <a:ext cx="12192000" cy="764540"/>
            <a:chOff x="0" y="0"/>
            <a:chExt cx="12192000" cy="764540"/>
          </a:xfrm>
        </p:grpSpPr>
        <p:sp>
          <p:nvSpPr>
            <p:cNvPr id="12" name="Rectángulo 11">
              <a:extLst>
                <a:ext uri="{FF2B5EF4-FFF2-40B4-BE49-F238E27FC236}">
                  <a16:creationId xmlns:a16="http://schemas.microsoft.com/office/drawing/2014/main" id="{F0302163-0AD0-E61A-7B8D-4F820022461B}"/>
                </a:ext>
              </a:extLst>
            </p:cNvPr>
            <p:cNvSpPr/>
            <p:nvPr/>
          </p:nvSpPr>
          <p:spPr>
            <a:xfrm>
              <a:off x="5306765" y="0"/>
              <a:ext cx="6885235" cy="7645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l"/>
              <a:endParaRPr lang="es-ES" dirty="0"/>
            </a:p>
          </p:txBody>
        </p:sp>
        <p:sp>
          <p:nvSpPr>
            <p:cNvPr id="13" name="CuadroTexto 12">
              <a:extLst>
                <a:ext uri="{FF2B5EF4-FFF2-40B4-BE49-F238E27FC236}">
                  <a16:creationId xmlns:a16="http://schemas.microsoft.com/office/drawing/2014/main" id="{EAF20404-98C4-EDA8-DEC4-46ED0E0624A0}"/>
                </a:ext>
              </a:extLst>
            </p:cNvPr>
            <p:cNvSpPr txBox="1"/>
            <p:nvPr/>
          </p:nvSpPr>
          <p:spPr>
            <a:xfrm>
              <a:off x="5306765" y="59104"/>
              <a:ext cx="6625982" cy="646331"/>
            </a:xfrm>
            <a:prstGeom prst="rect">
              <a:avLst/>
            </a:prstGeom>
            <a:noFill/>
          </p:spPr>
          <p:txBody>
            <a:bodyPr wrap="square">
              <a:spAutoFit/>
            </a:bodyPr>
            <a:lstStyle/>
            <a:p>
              <a:r>
                <a:rPr lang="es-ES" sz="1800" b="1" cap="all" dirty="0">
                  <a:solidFill>
                    <a:schemeClr val="bg1"/>
                  </a:solidFill>
                </a:rPr>
                <a:t>Jornada ruido AMBIENTAL miterd-cedex – 8 de julio de 2022</a:t>
              </a:r>
            </a:p>
            <a:p>
              <a:r>
                <a:rPr lang="es-ES" sz="1800" b="1" cap="all" dirty="0">
                  <a:solidFill>
                    <a:schemeClr val="bg1"/>
                  </a:solidFill>
                </a:rPr>
                <a:t>- GUÍA BÁSICA CNOSSOS MITERD-CEDEX</a:t>
              </a:r>
            </a:p>
          </p:txBody>
        </p:sp>
        <p:pic>
          <p:nvPicPr>
            <p:cNvPr id="14" name="Imagen 13">
              <a:extLst>
                <a:ext uri="{FF2B5EF4-FFF2-40B4-BE49-F238E27FC236}">
                  <a16:creationId xmlns:a16="http://schemas.microsoft.com/office/drawing/2014/main" id="{D3E6C88B-3049-7320-19D3-ED35AC98B71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5306765" cy="764540"/>
            </a:xfrm>
            <a:prstGeom prst="rect">
              <a:avLst/>
            </a:prstGeom>
            <a:ln>
              <a:solidFill>
                <a:srgbClr val="002060"/>
              </a:solidFill>
            </a:ln>
          </p:spPr>
        </p:pic>
      </p:grpSp>
    </p:spTree>
    <p:extLst>
      <p:ext uri="{BB962C8B-B14F-4D97-AF65-F5344CB8AC3E}">
        <p14:creationId xmlns:p14="http://schemas.microsoft.com/office/powerpoint/2010/main" val="412202098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2572</TotalTime>
  <Words>2970</Words>
  <Application>Microsoft Office PowerPoint</Application>
  <PresentationFormat>Panorámica</PresentationFormat>
  <Paragraphs>347</Paragraphs>
  <Slides>22</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22</vt:i4>
      </vt:variant>
    </vt:vector>
  </HeadingPairs>
  <TitlesOfParts>
    <vt:vector size="32" baseType="lpstr">
      <vt:lpstr>Arial</vt:lpstr>
      <vt:lpstr>Calibri</vt:lpstr>
      <vt:lpstr>Calibri Light</vt:lpstr>
      <vt:lpstr>Cambria Math</vt:lpstr>
      <vt:lpstr>Courier New</vt:lpstr>
      <vt:lpstr>Symbol</vt:lpstr>
      <vt:lpstr>Times New Roman</vt:lpstr>
      <vt:lpstr>Verdana</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INFRAESTRUCTURAS DE DATOS ESPACIALES Y SOFTWARE LIBRE PARA LA GESTIÓN DE LA INFORMACIÓN GEOGRÁFICA</dc:title>
  <dc:creator>ISOTO-PORTATIL</dc:creator>
  <cp:lastModifiedBy>Ignacio Soto Molina</cp:lastModifiedBy>
  <cp:revision>136</cp:revision>
  <dcterms:created xsi:type="dcterms:W3CDTF">2020-05-16T11:51:50Z</dcterms:created>
  <dcterms:modified xsi:type="dcterms:W3CDTF">2022-07-07T08:55:51Z</dcterms:modified>
</cp:coreProperties>
</file>