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17"/>
  </p:notesMasterIdLst>
  <p:handoutMasterIdLst>
    <p:handoutMasterId r:id="rId18"/>
  </p:handoutMasterIdLst>
  <p:sldIdLst>
    <p:sldId id="275" r:id="rId2"/>
    <p:sldId id="257" r:id="rId3"/>
    <p:sldId id="265" r:id="rId4"/>
    <p:sldId id="266" r:id="rId5"/>
    <p:sldId id="267" r:id="rId6"/>
    <p:sldId id="261" r:id="rId7"/>
    <p:sldId id="268" r:id="rId8"/>
    <p:sldId id="269" r:id="rId9"/>
    <p:sldId id="270" r:id="rId10"/>
    <p:sldId id="277" r:id="rId11"/>
    <p:sldId id="276" r:id="rId12"/>
    <p:sldId id="264" r:id="rId13"/>
    <p:sldId id="272" r:id="rId14"/>
    <p:sldId id="278" r:id="rId15"/>
    <p:sldId id="271" r:id="rId16"/>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C"/>
    <a:srgbClr val="00478C"/>
    <a:srgbClr val="000000"/>
    <a:srgbClr val="004791"/>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9" autoAdjust="0"/>
  </p:normalViewPr>
  <p:slideViewPr>
    <p:cSldViewPr>
      <p:cViewPr varScale="1">
        <p:scale>
          <a:sx n="62" d="100"/>
          <a:sy n="62" d="100"/>
        </p:scale>
        <p:origin x="-159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ruysan\Common\Personal\n_blanes\Noise\Work_2014\Task%201.1.1.11\Copia%20de%20SoE_NoiseReport_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9.7962948806156525E-2"/>
          <c:y val="0.12924346056175873"/>
          <c:w val="0.87967110592657438"/>
          <c:h val="0.74439743005192904"/>
        </c:manualLayout>
      </c:layout>
      <c:barChart>
        <c:barDir val="col"/>
        <c:grouping val="clustered"/>
        <c:ser>
          <c:idx val="0"/>
          <c:order val="0"/>
          <c:tx>
            <c:v>Number of people exposed to Lden &gt; 55 dB (reported)</c:v>
          </c:tx>
          <c:spPr>
            <a:solidFill>
              <a:srgbClr val="C00000"/>
            </a:solidFill>
            <a:ln>
              <a:solidFill>
                <a:srgbClr val="800000"/>
              </a:solidFill>
            </a:ln>
          </c:spPr>
          <c:cat>
            <c:strRef>
              <c:f>'Fig 5.1'!$D$3:$D$9</c:f>
              <c:strCache>
                <c:ptCount val="7"/>
                <c:pt idx="0">
                  <c:v>Roads</c:v>
                </c:pt>
                <c:pt idx="1">
                  <c:v>Railways</c:v>
                </c:pt>
                <c:pt idx="2">
                  <c:v>Airports</c:v>
                </c:pt>
                <c:pt idx="3">
                  <c:v>Industry</c:v>
                </c:pt>
                <c:pt idx="4">
                  <c:v>Major Roads</c:v>
                </c:pt>
                <c:pt idx="5">
                  <c:v>Major Railways</c:v>
                </c:pt>
                <c:pt idx="6">
                  <c:v>Major airports</c:v>
                </c:pt>
              </c:strCache>
            </c:strRef>
          </c:cat>
          <c:val>
            <c:numRef>
              <c:f>'Fig 5.1'!$B$3:$B$9</c:f>
              <c:numCache>
                <c:formatCode>General</c:formatCode>
                <c:ptCount val="7"/>
                <c:pt idx="0">
                  <c:v>40830600</c:v>
                </c:pt>
                <c:pt idx="1">
                  <c:v>4014200</c:v>
                </c:pt>
                <c:pt idx="2">
                  <c:v>1894100</c:v>
                </c:pt>
                <c:pt idx="3">
                  <c:v>344400</c:v>
                </c:pt>
                <c:pt idx="4">
                  <c:v>20317300</c:v>
                </c:pt>
                <c:pt idx="5">
                  <c:v>3826900</c:v>
                </c:pt>
                <c:pt idx="6">
                  <c:v>840800</c:v>
                </c:pt>
              </c:numCache>
            </c:numRef>
          </c:val>
        </c:ser>
        <c:ser>
          <c:idx val="1"/>
          <c:order val="1"/>
          <c:tx>
            <c:v>Estimated number of people exposed to Lden &gt; 55 dB</c:v>
          </c:tx>
          <c:spPr>
            <a:solidFill>
              <a:schemeClr val="bg2">
                <a:lumMod val="60000"/>
                <a:lumOff val="40000"/>
                <a:alpha val="65000"/>
              </a:schemeClr>
            </a:solidFill>
            <a:ln>
              <a:solidFill>
                <a:schemeClr val="bg2">
                  <a:lumMod val="50000"/>
                </a:schemeClr>
              </a:solidFill>
            </a:ln>
          </c:spPr>
          <c:cat>
            <c:strRef>
              <c:f>'Fig 5.1'!$D$3:$D$9</c:f>
              <c:strCache>
                <c:ptCount val="7"/>
                <c:pt idx="0">
                  <c:v>Roads</c:v>
                </c:pt>
                <c:pt idx="1">
                  <c:v>Railways</c:v>
                </c:pt>
                <c:pt idx="2">
                  <c:v>Airports</c:v>
                </c:pt>
                <c:pt idx="3">
                  <c:v>Industry</c:v>
                </c:pt>
                <c:pt idx="4">
                  <c:v>Major Roads</c:v>
                </c:pt>
                <c:pt idx="5">
                  <c:v>Major Railways</c:v>
                </c:pt>
                <c:pt idx="6">
                  <c:v>Major airports</c:v>
                </c:pt>
              </c:strCache>
            </c:strRef>
          </c:cat>
          <c:val>
            <c:numRef>
              <c:f>'Fig 5.1'!$C$3:$C$9</c:f>
              <c:numCache>
                <c:formatCode>General</c:formatCode>
                <c:ptCount val="7"/>
                <c:pt idx="0">
                  <c:v>89716100</c:v>
                </c:pt>
                <c:pt idx="1">
                  <c:v>9537400</c:v>
                </c:pt>
                <c:pt idx="2">
                  <c:v>3695700</c:v>
                </c:pt>
                <c:pt idx="3">
                  <c:v>1385100</c:v>
                </c:pt>
                <c:pt idx="4">
                  <c:v>35695700</c:v>
                </c:pt>
                <c:pt idx="5">
                  <c:v>4193100</c:v>
                </c:pt>
                <c:pt idx="6">
                  <c:v>1249100</c:v>
                </c:pt>
              </c:numCache>
            </c:numRef>
          </c:val>
        </c:ser>
        <c:gapWidth val="74"/>
        <c:overlap val="48"/>
        <c:axId val="163404032"/>
        <c:axId val="163522048"/>
      </c:barChart>
      <c:catAx>
        <c:axId val="163404032"/>
        <c:scaling>
          <c:orientation val="minMax"/>
        </c:scaling>
        <c:axPos val="b"/>
        <c:title>
          <c:tx>
            <c:rich>
              <a:bodyPr/>
              <a:lstStyle/>
              <a:p>
                <a:pPr>
                  <a:defRPr sz="1100"/>
                </a:pPr>
                <a:r>
                  <a:rPr lang="en-US" sz="1100"/>
                  <a:t>Inside urban areas		Outside urban areas </a:t>
                </a:r>
              </a:p>
            </c:rich>
          </c:tx>
          <c:layout/>
        </c:title>
        <c:tickLblPos val="nextTo"/>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s-ES"/>
          </a:p>
        </c:txPr>
        <c:crossAx val="163522048"/>
        <c:crosses val="autoZero"/>
        <c:auto val="1"/>
        <c:lblAlgn val="ctr"/>
        <c:lblOffset val="100"/>
      </c:catAx>
      <c:valAx>
        <c:axId val="163522048"/>
        <c:scaling>
          <c:orientation val="minMax"/>
        </c:scaling>
        <c:axPos val="l"/>
        <c:title>
          <c:tx>
            <c:rich>
              <a:bodyPr rot="-5400000" vert="horz"/>
              <a:lstStyle/>
              <a:p>
                <a:pPr>
                  <a:defRPr/>
                </a:pPr>
                <a:r>
                  <a:rPr lang="en-US"/>
                  <a:t>Number of people (in millions)</a:t>
                </a:r>
              </a:p>
            </c:rich>
          </c:tx>
          <c:layout/>
        </c:title>
        <c:numFmt formatCode="General" sourceLinked="1"/>
        <c:tickLblPos val="nextTo"/>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s-ES"/>
          </a:p>
        </c:txPr>
        <c:crossAx val="163404032"/>
        <c:crosses val="autoZero"/>
        <c:crossBetween val="between"/>
        <c:dispUnits>
          <c:builtInUnit val="millions"/>
        </c:dispUnits>
      </c:valAx>
    </c:plotArea>
    <c:legend>
      <c:legendPos val="r"/>
      <c:layout>
        <c:manualLayout>
          <c:xMode val="edge"/>
          <c:yMode val="edge"/>
          <c:x val="0.32397496769364847"/>
          <c:y val="5.8888256954333341E-2"/>
          <c:w val="0.67366184459036749"/>
          <c:h val="9.9254192604815952E-2"/>
        </c:manualLayout>
      </c:layou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es-E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1" compatLnSpc="1">
            <a:prstTxWarp prst="textNoShape">
              <a:avLst/>
            </a:prstTxWarp>
          </a:bodyPr>
          <a:lstStyle>
            <a:lvl1pPr>
              <a:defRPr sz="1200"/>
            </a:lvl1pPr>
          </a:lstStyle>
          <a:p>
            <a:endParaRPr lang="nl-NL" altLang="es-ES"/>
          </a:p>
        </p:txBody>
      </p:sp>
      <p:sp>
        <p:nvSpPr>
          <p:cNvPr id="1075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1" compatLnSpc="1">
            <a:prstTxWarp prst="textNoShape">
              <a:avLst/>
            </a:prstTxWarp>
          </a:bodyPr>
          <a:lstStyle>
            <a:lvl1pPr algn="r">
              <a:defRPr sz="1200"/>
            </a:lvl1pPr>
          </a:lstStyle>
          <a:p>
            <a:endParaRPr lang="nl-NL" altLang="es-ES"/>
          </a:p>
        </p:txBody>
      </p:sp>
      <p:sp>
        <p:nvSpPr>
          <p:cNvPr id="1075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nl-NL" altLang="es-ES"/>
          </a:p>
        </p:txBody>
      </p:sp>
      <p:sp>
        <p:nvSpPr>
          <p:cNvPr id="1075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4D3519CB-CC01-4B66-B0BF-44C27CC41076}" type="slidenum">
              <a:rPr lang="nl-NL" altLang="es-ES"/>
              <a:pPr/>
              <a:t>‹Nº›</a:t>
            </a:fld>
            <a:endParaRPr lang="nl-NL" altLang="es-ES"/>
          </a:p>
        </p:txBody>
      </p:sp>
    </p:spTree>
    <p:extLst>
      <p:ext uri="{BB962C8B-B14F-4D97-AF65-F5344CB8AC3E}">
        <p14:creationId xmlns="" xmlns:p14="http://schemas.microsoft.com/office/powerpoint/2010/main" val="335138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nl-NL" altLang="es-E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nl-NL" altLang="es-E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s-ES" smtClean="0"/>
              <a:t>Click to edit Master text styles</a:t>
            </a:r>
          </a:p>
          <a:p>
            <a:pPr lvl="1"/>
            <a:r>
              <a:rPr lang="nl-NL" altLang="es-ES" smtClean="0"/>
              <a:t>Second level</a:t>
            </a:r>
          </a:p>
          <a:p>
            <a:pPr lvl="2"/>
            <a:r>
              <a:rPr lang="nl-NL" altLang="es-ES" smtClean="0"/>
              <a:t>Third level</a:t>
            </a:r>
          </a:p>
          <a:p>
            <a:pPr lvl="3"/>
            <a:r>
              <a:rPr lang="nl-NL" altLang="es-ES" smtClean="0"/>
              <a:t>Fourth level</a:t>
            </a:r>
          </a:p>
          <a:p>
            <a:pPr lvl="4"/>
            <a:r>
              <a:rPr lang="nl-NL" altLang="es-E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nl-NL" altLang="es-E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F784AF9-3C60-4CE0-9ABD-1BBF0798016A}" type="slidenum">
              <a:rPr lang="nl-NL" altLang="es-ES"/>
              <a:pPr/>
              <a:t>‹Nº›</a:t>
            </a:fld>
            <a:endParaRPr lang="nl-NL" altLang="es-ES"/>
          </a:p>
        </p:txBody>
      </p:sp>
    </p:spTree>
    <p:extLst>
      <p:ext uri="{BB962C8B-B14F-4D97-AF65-F5344CB8AC3E}">
        <p14:creationId xmlns="" xmlns:p14="http://schemas.microsoft.com/office/powerpoint/2010/main" val="2726308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Times New Roman" charset="0"/>
                <a:ea typeface="+mn-ea"/>
                <a:cs typeface="+mn-cs"/>
              </a:rPr>
              <a:t>I </a:t>
            </a:r>
            <a:r>
              <a:rPr lang="es-ES" sz="1200" kern="1200" dirty="0" err="1" smtClean="0">
                <a:solidFill>
                  <a:schemeClr val="tx1"/>
                </a:solidFill>
                <a:effectLst/>
                <a:latin typeface="Times New Roman" charset="0"/>
                <a:ea typeface="+mn-ea"/>
                <a:cs typeface="+mn-cs"/>
              </a:rPr>
              <a:t>have</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not</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included</a:t>
            </a:r>
            <a:r>
              <a:rPr lang="es-ES" sz="1200" kern="1200" dirty="0" smtClean="0">
                <a:solidFill>
                  <a:schemeClr val="tx1"/>
                </a:solidFill>
                <a:effectLst/>
                <a:latin typeface="Times New Roman" charset="0"/>
                <a:ea typeface="+mn-ea"/>
                <a:cs typeface="+mn-cs"/>
              </a:rPr>
              <a:t> in </a:t>
            </a:r>
            <a:r>
              <a:rPr lang="es-ES" sz="1200" kern="1200" dirty="0" err="1" smtClean="0">
                <a:solidFill>
                  <a:schemeClr val="tx1"/>
                </a:solidFill>
                <a:effectLst/>
                <a:latin typeface="Times New Roman" charset="0"/>
                <a:ea typeface="+mn-ea"/>
                <a:cs typeface="+mn-cs"/>
              </a:rPr>
              <a:t>the</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table</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the</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countries</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that</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did</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not</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provided</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any</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information</a:t>
            </a:r>
            <a:r>
              <a:rPr lang="es-ES" sz="1200" kern="1200" baseline="0" dirty="0" smtClean="0">
                <a:solidFill>
                  <a:schemeClr val="tx1"/>
                </a:solidFill>
                <a:effectLst/>
                <a:latin typeface="Times New Roman" charset="0"/>
                <a:ea typeface="+mn-ea"/>
                <a:cs typeface="+mn-cs"/>
              </a:rPr>
              <a:t> (-2), </a:t>
            </a:r>
            <a:r>
              <a:rPr lang="es-ES" sz="1200" kern="1200" baseline="0" dirty="0" err="1" smtClean="0">
                <a:solidFill>
                  <a:schemeClr val="tx1"/>
                </a:solidFill>
                <a:effectLst/>
                <a:latin typeface="Times New Roman" charset="0"/>
                <a:ea typeface="+mn-ea"/>
                <a:cs typeface="+mn-cs"/>
              </a:rPr>
              <a:t>that’s</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why</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the</a:t>
            </a:r>
            <a:r>
              <a:rPr lang="es-ES" sz="1200" kern="1200" baseline="0" dirty="0" smtClean="0">
                <a:solidFill>
                  <a:schemeClr val="tx1"/>
                </a:solidFill>
                <a:effectLst/>
                <a:latin typeface="Times New Roman" charset="0"/>
                <a:ea typeface="+mn-ea"/>
                <a:cs typeface="+mn-cs"/>
              </a:rPr>
              <a:t> total </a:t>
            </a:r>
            <a:r>
              <a:rPr lang="es-ES" sz="1200" kern="1200" baseline="0" dirty="0" err="1" smtClean="0">
                <a:solidFill>
                  <a:schemeClr val="tx1"/>
                </a:solidFill>
                <a:effectLst/>
                <a:latin typeface="Times New Roman" charset="0"/>
                <a:ea typeface="+mn-ea"/>
                <a:cs typeface="+mn-cs"/>
              </a:rPr>
              <a:t>numbers</a:t>
            </a:r>
            <a:r>
              <a:rPr lang="es-ES" sz="1200" kern="1200" baseline="0" dirty="0" smtClean="0">
                <a:solidFill>
                  <a:schemeClr val="tx1"/>
                </a:solidFill>
                <a:effectLst/>
                <a:latin typeface="Times New Roman" charset="0"/>
                <a:ea typeface="+mn-ea"/>
                <a:cs typeface="+mn-cs"/>
              </a:rPr>
              <a:t> of </a:t>
            </a:r>
            <a:r>
              <a:rPr lang="es-ES" sz="1200" kern="1200" baseline="0" dirty="0" err="1" smtClean="0">
                <a:solidFill>
                  <a:schemeClr val="tx1"/>
                </a:solidFill>
                <a:effectLst/>
                <a:latin typeface="Times New Roman" charset="0"/>
                <a:ea typeface="+mn-ea"/>
                <a:cs typeface="+mn-cs"/>
              </a:rPr>
              <a:t>the</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countries</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considered</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may</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vary</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from</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one</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source</a:t>
            </a:r>
            <a:r>
              <a:rPr lang="es-ES" sz="1200" kern="1200" baseline="0" dirty="0" smtClean="0">
                <a:solidFill>
                  <a:schemeClr val="tx1"/>
                </a:solidFill>
                <a:effectLst/>
                <a:latin typeface="Times New Roman" charset="0"/>
                <a:ea typeface="+mn-ea"/>
                <a:cs typeface="+mn-cs"/>
              </a:rPr>
              <a:t> to </a:t>
            </a:r>
            <a:r>
              <a:rPr lang="es-ES" sz="1200" kern="1200" baseline="0" dirty="0" err="1" smtClean="0">
                <a:solidFill>
                  <a:schemeClr val="tx1"/>
                </a:solidFill>
                <a:effectLst/>
                <a:latin typeface="Times New Roman" charset="0"/>
                <a:ea typeface="+mn-ea"/>
                <a:cs typeface="+mn-cs"/>
              </a:rPr>
              <a:t>the</a:t>
            </a:r>
            <a:r>
              <a:rPr lang="es-ES" sz="1200" kern="1200" baseline="0" dirty="0" smtClean="0">
                <a:solidFill>
                  <a:schemeClr val="tx1"/>
                </a:solidFill>
                <a:effectLst/>
                <a:latin typeface="Times New Roman" charset="0"/>
                <a:ea typeface="+mn-ea"/>
                <a:cs typeface="+mn-cs"/>
              </a:rPr>
              <a:t> </a:t>
            </a:r>
            <a:r>
              <a:rPr lang="es-ES" sz="1200" kern="1200" baseline="0" dirty="0" err="1" smtClean="0">
                <a:solidFill>
                  <a:schemeClr val="tx1"/>
                </a:solidFill>
                <a:effectLst/>
                <a:latin typeface="Times New Roman" charset="0"/>
                <a:ea typeface="+mn-ea"/>
                <a:cs typeface="+mn-cs"/>
              </a:rPr>
              <a:t>other</a:t>
            </a:r>
            <a:r>
              <a:rPr lang="es-ES" sz="1200" kern="1200" baseline="0" dirty="0" smtClean="0">
                <a:solidFill>
                  <a:schemeClr val="tx1"/>
                </a:solidFill>
                <a:effectLst/>
                <a:latin typeface="Times New Roman" charset="0"/>
                <a:ea typeface="+mn-ea"/>
                <a:cs typeface="+mn-cs"/>
              </a:rPr>
              <a:t>. </a:t>
            </a:r>
          </a:p>
          <a:p>
            <a:endParaRPr lang="es-ES" sz="1200" kern="1200" dirty="0" smtClean="0">
              <a:solidFill>
                <a:schemeClr val="tx1"/>
              </a:solidFill>
              <a:effectLst/>
              <a:latin typeface="Times New Roman" charset="0"/>
              <a:ea typeface="+mn-ea"/>
              <a:cs typeface="+mn-cs"/>
            </a:endParaRPr>
          </a:p>
          <a:p>
            <a:r>
              <a:rPr lang="es-ES" sz="1200" kern="1200" dirty="0" err="1" smtClean="0">
                <a:solidFill>
                  <a:schemeClr val="tx1"/>
                </a:solidFill>
                <a:effectLst/>
                <a:latin typeface="Times New Roman" charset="0"/>
                <a:ea typeface="+mn-ea"/>
                <a:cs typeface="+mn-cs"/>
              </a:rPr>
              <a:t>Agglo</a:t>
            </a:r>
            <a:r>
              <a:rPr lang="es-ES" sz="1200" kern="1200" dirty="0" smtClean="0">
                <a:solidFill>
                  <a:schemeClr val="tx1"/>
                </a:solidFill>
                <a:effectLst/>
                <a:latin typeface="Times New Roman" charset="0"/>
                <a:ea typeface="+mn-ea"/>
                <a:cs typeface="+mn-cs"/>
              </a:rPr>
              <a:t>: IT, (</a:t>
            </a:r>
            <a:r>
              <a:rPr lang="es-ES" sz="1200" kern="1200" dirty="0" smtClean="0">
                <a:solidFill>
                  <a:schemeClr val="tx2">
                    <a:lumMod val="60000"/>
                    <a:lumOff val="40000"/>
                  </a:schemeClr>
                </a:solidFill>
                <a:effectLst/>
                <a:latin typeface="Times New Roman" charset="0"/>
                <a:ea typeface="+mn-ea"/>
                <a:cs typeface="+mn-cs"/>
              </a:rPr>
              <a:t>LI),</a:t>
            </a:r>
            <a:r>
              <a:rPr lang="es-ES" sz="1200" kern="1200" dirty="0" smtClean="0">
                <a:solidFill>
                  <a:schemeClr val="tx1"/>
                </a:solidFill>
                <a:effectLst/>
                <a:latin typeface="Times New Roman" charset="0"/>
                <a:ea typeface="+mn-ea"/>
                <a:cs typeface="+mn-cs"/>
              </a:rPr>
              <a:t> NL, TR</a:t>
            </a:r>
            <a:r>
              <a:rPr lang="es-ES" dirty="0" smtClean="0"/>
              <a:t/>
            </a:r>
            <a:br>
              <a:rPr lang="es-ES" dirty="0" smtClean="0"/>
            </a:br>
            <a:r>
              <a:rPr lang="es-ES" sz="1200" kern="1200" dirty="0" smtClean="0">
                <a:solidFill>
                  <a:schemeClr val="tx1"/>
                </a:solidFill>
                <a:effectLst/>
                <a:latin typeface="Times New Roman" charset="0"/>
                <a:ea typeface="+mn-ea"/>
                <a:cs typeface="+mn-cs"/>
              </a:rPr>
              <a:t>LI (</a:t>
            </a:r>
            <a:r>
              <a:rPr lang="es-ES" sz="1200" kern="1200" dirty="0" err="1" smtClean="0">
                <a:solidFill>
                  <a:schemeClr val="tx1"/>
                </a:solidFill>
                <a:effectLst/>
                <a:latin typeface="Times New Roman" charset="0"/>
                <a:ea typeface="+mn-ea"/>
                <a:cs typeface="+mn-cs"/>
              </a:rPr>
              <a:t>Hem</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fet</a:t>
            </a:r>
            <a:r>
              <a:rPr lang="es-ES" sz="1200" kern="1200" dirty="0" smtClean="0">
                <a:solidFill>
                  <a:schemeClr val="tx1"/>
                </a:solidFill>
                <a:effectLst/>
                <a:latin typeface="Times New Roman" charset="0"/>
                <a:ea typeface="+mn-ea"/>
                <a:cs typeface="+mn-cs"/>
              </a:rPr>
              <a:t> servir </a:t>
            </a:r>
            <a:r>
              <a:rPr lang="es-ES" sz="1200" kern="1200" dirty="0" err="1" smtClean="0">
                <a:solidFill>
                  <a:schemeClr val="tx1"/>
                </a:solidFill>
                <a:effectLst/>
                <a:latin typeface="Times New Roman" charset="0"/>
                <a:ea typeface="+mn-ea"/>
                <a:cs typeface="+mn-cs"/>
              </a:rPr>
              <a:t>delivery</a:t>
            </a:r>
            <a:r>
              <a:rPr lang="es-ES" sz="1200" kern="1200" dirty="0" smtClean="0">
                <a:solidFill>
                  <a:schemeClr val="tx1"/>
                </a:solidFill>
                <a:effectLst/>
                <a:latin typeface="Times New Roman" charset="0"/>
                <a:ea typeface="+mn-ea"/>
                <a:cs typeface="+mn-cs"/>
              </a:rPr>
              <a:t> DF4_8 que </a:t>
            </a:r>
            <a:r>
              <a:rPr lang="es-ES" sz="1200" kern="1200" dirty="0" err="1" smtClean="0">
                <a:solidFill>
                  <a:schemeClr val="tx1"/>
                </a:solidFill>
                <a:effectLst/>
                <a:latin typeface="Times New Roman" charset="0"/>
                <a:ea typeface="+mn-ea"/>
                <a:cs typeface="+mn-cs"/>
              </a:rPr>
              <a:t>diu</a:t>
            </a:r>
            <a:r>
              <a:rPr lang="es-ES" sz="1200" kern="1200" dirty="0" smtClean="0">
                <a:solidFill>
                  <a:schemeClr val="tx1"/>
                </a:solidFill>
                <a:effectLst/>
                <a:latin typeface="Times New Roman" charset="0"/>
                <a:ea typeface="+mn-ea"/>
                <a:cs typeface="+mn-cs"/>
              </a:rPr>
              <a:t> </a:t>
            </a:r>
            <a:r>
              <a:rPr lang="es-ES" sz="1200" kern="1200" dirty="0" err="1" smtClean="0">
                <a:solidFill>
                  <a:schemeClr val="tx1"/>
                </a:solidFill>
                <a:effectLst/>
                <a:latin typeface="Times New Roman" charset="0"/>
                <a:ea typeface="+mn-ea"/>
                <a:cs typeface="+mn-cs"/>
              </a:rPr>
              <a:t>agglo</a:t>
            </a:r>
            <a:r>
              <a:rPr lang="es-ES" sz="1200" kern="1200" dirty="0" smtClean="0">
                <a:solidFill>
                  <a:schemeClr val="tx1"/>
                </a:solidFill>
                <a:effectLst/>
                <a:latin typeface="Times New Roman" charset="0"/>
                <a:ea typeface="+mn-ea"/>
                <a:cs typeface="+mn-cs"/>
              </a:rPr>
              <a:t> -1 </a:t>
            </a:r>
            <a:r>
              <a:rPr lang="es-ES" sz="1200" kern="1200" dirty="0" err="1" smtClean="0">
                <a:solidFill>
                  <a:schemeClr val="tx1"/>
                </a:solidFill>
                <a:effectLst/>
                <a:latin typeface="Times New Roman" charset="0"/>
                <a:ea typeface="+mn-ea"/>
                <a:cs typeface="+mn-cs"/>
              </a:rPr>
              <a:t>però</a:t>
            </a:r>
            <a:r>
              <a:rPr lang="es-ES" sz="1200" kern="1200" dirty="0" smtClean="0">
                <a:solidFill>
                  <a:schemeClr val="tx1"/>
                </a:solidFill>
                <a:effectLst/>
                <a:latin typeface="Times New Roman" charset="0"/>
                <a:ea typeface="+mn-ea"/>
                <a:cs typeface="+mn-cs"/>
              </a:rPr>
              <a:t> no hi ha </a:t>
            </a:r>
            <a:r>
              <a:rPr lang="es-ES" sz="1200" kern="1200" dirty="0" err="1" smtClean="0">
                <a:solidFill>
                  <a:schemeClr val="tx1"/>
                </a:solidFill>
                <a:effectLst/>
                <a:latin typeface="Times New Roman" charset="0"/>
                <a:ea typeface="+mn-ea"/>
                <a:cs typeface="+mn-cs"/>
              </a:rPr>
              <a:t>delivery</a:t>
            </a:r>
            <a:r>
              <a:rPr lang="es-ES" sz="1200" kern="1200" dirty="0" smtClean="0">
                <a:solidFill>
                  <a:schemeClr val="tx1"/>
                </a:solidFill>
                <a:effectLst/>
                <a:latin typeface="Times New Roman" charset="0"/>
                <a:ea typeface="+mn-ea"/>
                <a:cs typeface="+mn-cs"/>
              </a:rPr>
              <a:t> df1_5 </a:t>
            </a:r>
            <a:r>
              <a:rPr lang="es-ES" sz="1200" kern="1200" dirty="0" err="1" smtClean="0">
                <a:solidFill>
                  <a:schemeClr val="tx1"/>
                </a:solidFill>
                <a:effectLst/>
                <a:latin typeface="Times New Roman" charset="0"/>
                <a:ea typeface="+mn-ea"/>
                <a:cs typeface="+mn-cs"/>
              </a:rPr>
              <a:t>com</a:t>
            </a:r>
            <a:r>
              <a:rPr lang="es-ES" sz="1200" kern="1200" dirty="0" smtClean="0">
                <a:solidFill>
                  <a:schemeClr val="tx1"/>
                </a:solidFill>
                <a:effectLst/>
                <a:latin typeface="Times New Roman" charset="0"/>
                <a:ea typeface="+mn-ea"/>
                <a:cs typeface="+mn-cs"/>
              </a:rPr>
              <a:t> a tal)</a:t>
            </a:r>
            <a:r>
              <a:rPr lang="es-ES" dirty="0" smtClean="0"/>
              <a:t/>
            </a:r>
            <a:br>
              <a:rPr lang="es-ES" dirty="0" smtClean="0"/>
            </a:br>
            <a:endParaRPr lang="es-ES" dirty="0" smtClean="0"/>
          </a:p>
          <a:p>
            <a:r>
              <a:rPr lang="es-ES" sz="1200" kern="1200" dirty="0" err="1" smtClean="0">
                <a:solidFill>
                  <a:schemeClr val="tx1"/>
                </a:solidFill>
                <a:effectLst/>
                <a:latin typeface="Times New Roman" charset="0"/>
                <a:ea typeface="+mn-ea"/>
                <a:cs typeface="+mn-cs"/>
              </a:rPr>
              <a:t>Mair</a:t>
            </a:r>
            <a:r>
              <a:rPr lang="es-ES" sz="1200" kern="1200" dirty="0" smtClean="0">
                <a:solidFill>
                  <a:schemeClr val="tx1"/>
                </a:solidFill>
                <a:effectLst/>
                <a:latin typeface="Times New Roman" charset="0"/>
                <a:ea typeface="+mn-ea"/>
                <a:cs typeface="+mn-cs"/>
              </a:rPr>
              <a:t>: AT ,CY, FR, GR,HR, LI, NL, SK, TR</a:t>
            </a:r>
            <a:r>
              <a:rPr lang="es-ES" dirty="0" smtClean="0"/>
              <a:t/>
            </a:r>
            <a:br>
              <a:rPr lang="es-ES" dirty="0" smtClean="0"/>
            </a:br>
            <a:endParaRPr lang="es-ES" dirty="0" smtClean="0"/>
          </a:p>
          <a:p>
            <a:r>
              <a:rPr lang="es-ES" sz="1200" kern="1200" dirty="0" err="1" smtClean="0">
                <a:solidFill>
                  <a:schemeClr val="tx1"/>
                </a:solidFill>
                <a:effectLst/>
                <a:latin typeface="Times New Roman" charset="0"/>
                <a:ea typeface="+mn-ea"/>
                <a:cs typeface="+mn-cs"/>
              </a:rPr>
              <a:t>Mroad</a:t>
            </a:r>
            <a:r>
              <a:rPr lang="es-ES" sz="1200" kern="1200" dirty="0" smtClean="0">
                <a:solidFill>
                  <a:schemeClr val="tx1"/>
                </a:solidFill>
                <a:effectLst/>
                <a:latin typeface="Times New Roman" charset="0"/>
                <a:ea typeface="+mn-ea"/>
                <a:cs typeface="+mn-cs"/>
              </a:rPr>
              <a:t>: GR, IS, LI, NL, TR</a:t>
            </a:r>
            <a:r>
              <a:rPr lang="es-ES" dirty="0" smtClean="0"/>
              <a:t/>
            </a:r>
            <a:br>
              <a:rPr lang="es-ES" dirty="0" smtClean="0"/>
            </a:br>
            <a:endParaRPr lang="es-ES" dirty="0" smtClean="0"/>
          </a:p>
          <a:p>
            <a:r>
              <a:rPr lang="es-ES" sz="1200" kern="1200" dirty="0" err="1" smtClean="0">
                <a:solidFill>
                  <a:schemeClr val="tx1"/>
                </a:solidFill>
                <a:effectLst/>
                <a:latin typeface="Times New Roman" charset="0"/>
                <a:ea typeface="+mn-ea"/>
                <a:cs typeface="+mn-cs"/>
              </a:rPr>
              <a:t>Mrail</a:t>
            </a:r>
            <a:r>
              <a:rPr lang="es-ES" sz="1200" kern="1200" dirty="0" smtClean="0">
                <a:solidFill>
                  <a:schemeClr val="tx1"/>
                </a:solidFill>
                <a:effectLst/>
                <a:latin typeface="Times New Roman" charset="0"/>
                <a:ea typeface="+mn-ea"/>
                <a:cs typeface="+mn-cs"/>
              </a:rPr>
              <a:t>: CY, GR, LI,NL, TR</a:t>
            </a:r>
            <a:r>
              <a:rPr lang="es-ES" dirty="0" smtClean="0"/>
              <a:t/>
            </a:r>
            <a:br>
              <a:rPr lang="es-ES" dirty="0" smtClean="0"/>
            </a:br>
            <a:r>
              <a:rPr lang="es-ES" dirty="0" smtClean="0"/>
              <a:t/>
            </a:r>
            <a:br>
              <a:rPr lang="es-ES" dirty="0" smtClean="0"/>
            </a:br>
            <a:r>
              <a:rPr lang="es-ES" sz="1200" kern="1200" dirty="0" smtClean="0">
                <a:solidFill>
                  <a:schemeClr val="tx1"/>
                </a:solidFill>
                <a:effectLst/>
                <a:latin typeface="Times New Roman" charset="0"/>
                <a:ea typeface="+mn-ea"/>
                <a:cs typeface="+mn-cs"/>
              </a:rPr>
              <a:t>Res: LI, NL, TR</a:t>
            </a:r>
          </a:p>
          <a:p>
            <a:endParaRPr lang="es-ES" sz="1200" kern="1200" dirty="0" smtClean="0">
              <a:solidFill>
                <a:schemeClr val="tx1"/>
              </a:solidFill>
              <a:effectLst/>
              <a:latin typeface="Times New Roman" charset="0"/>
              <a:ea typeface="+mn-ea"/>
              <a:cs typeface="+mn-cs"/>
            </a:endParaRPr>
          </a:p>
          <a:p>
            <a:r>
              <a:rPr lang="en-US" sz="1200" b="1" kern="1200" dirty="0" smtClean="0">
                <a:solidFill>
                  <a:schemeClr val="tx1"/>
                </a:solidFill>
                <a:effectLst/>
                <a:latin typeface="Times New Roman" charset="0"/>
                <a:ea typeface="+mn-ea"/>
                <a:cs typeface="+mn-cs"/>
              </a:rPr>
              <a:t>GAP FILLING</a:t>
            </a:r>
          </a:p>
          <a:p>
            <a:endParaRPr lang="en-US" sz="1200" kern="1200" dirty="0" smtClean="0">
              <a:solidFill>
                <a:schemeClr val="tx1"/>
              </a:solidFill>
              <a:effectLst/>
              <a:latin typeface="Times New Roman" charset="0"/>
              <a:ea typeface="+mn-ea"/>
              <a:cs typeface="+mn-cs"/>
            </a:endParaRPr>
          </a:p>
          <a:p>
            <a:r>
              <a:rPr lang="en-US" sz="1200" kern="1200" dirty="0" err="1" smtClean="0">
                <a:solidFill>
                  <a:schemeClr val="tx1"/>
                </a:solidFill>
                <a:effectLst/>
                <a:latin typeface="Times New Roman" charset="0"/>
                <a:ea typeface="+mn-ea"/>
                <a:cs typeface="+mn-cs"/>
              </a:rPr>
              <a:t>Mroad</a:t>
            </a:r>
            <a:r>
              <a:rPr lang="en-US" sz="1200" kern="1200" dirty="0" smtClean="0">
                <a:solidFill>
                  <a:schemeClr val="tx1"/>
                </a:solidFill>
                <a:effectLst/>
                <a:latin typeface="Times New Roman" charset="0"/>
                <a:ea typeface="+mn-ea"/>
                <a:cs typeface="+mn-cs"/>
              </a:rPr>
              <a:t>: BE (B, W) ; DK (hi ha delivery DF1_5 </a:t>
            </a:r>
            <a:r>
              <a:rPr lang="en-US" sz="1200" kern="1200" dirty="0" err="1" smtClean="0">
                <a:solidFill>
                  <a:schemeClr val="tx1"/>
                </a:solidFill>
                <a:effectLst/>
                <a:latin typeface="Times New Roman" charset="0"/>
                <a:ea typeface="+mn-ea"/>
                <a:cs typeface="+mn-cs"/>
              </a:rPr>
              <a:t>però</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amb</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len</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tota</a:t>
            </a:r>
            <a:r>
              <a:rPr lang="en-US" sz="1200" kern="1200" dirty="0" smtClean="0">
                <a:solidFill>
                  <a:schemeClr val="tx1"/>
                </a:solidFill>
                <a:effectLst/>
                <a:latin typeface="Times New Roman" charset="0"/>
                <a:ea typeface="+mn-ea"/>
                <a:cs typeface="+mn-cs"/>
              </a:rPr>
              <a:t> -2); IS; LU (hi ha delivery df1_5 </a:t>
            </a:r>
            <a:r>
              <a:rPr lang="en-US" sz="1200" kern="1200" dirty="0" err="1" smtClean="0">
                <a:solidFill>
                  <a:schemeClr val="tx1"/>
                </a:solidFill>
                <a:effectLst/>
                <a:latin typeface="Times New Roman" charset="0"/>
                <a:ea typeface="+mn-ea"/>
                <a:cs typeface="+mn-cs"/>
              </a:rPr>
              <a:t>però</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amb</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len</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tota</a:t>
            </a:r>
            <a:r>
              <a:rPr lang="en-US" sz="1200" kern="1200" dirty="0" smtClean="0">
                <a:solidFill>
                  <a:schemeClr val="tx1"/>
                </a:solidFill>
                <a:effectLst/>
                <a:latin typeface="Times New Roman" charset="0"/>
                <a:ea typeface="+mn-ea"/>
                <a:cs typeface="+mn-cs"/>
              </a:rPr>
              <a:t> -2); NL; </a:t>
            </a:r>
            <a:r>
              <a:rPr lang="en-US" dirty="0" smtClean="0"/>
              <a:t/>
            </a:r>
            <a:br>
              <a:rPr lang="en-US" dirty="0" smtClean="0"/>
            </a:br>
            <a:r>
              <a:rPr lang="en-US" dirty="0" smtClean="0"/>
              <a:t/>
            </a:r>
            <a:br>
              <a:rPr lang="en-US" dirty="0" smtClean="0"/>
            </a:br>
            <a:r>
              <a:rPr lang="en-US" sz="1200" kern="1200" dirty="0" err="1" smtClean="0">
                <a:solidFill>
                  <a:schemeClr val="tx1"/>
                </a:solidFill>
                <a:effectLst/>
                <a:latin typeface="Times New Roman" charset="0"/>
                <a:ea typeface="+mn-ea"/>
                <a:cs typeface="+mn-cs"/>
              </a:rPr>
              <a:t>Mrail</a:t>
            </a:r>
            <a:r>
              <a:rPr lang="en-US" sz="1200" kern="1200" dirty="0" smtClean="0">
                <a:solidFill>
                  <a:schemeClr val="tx1"/>
                </a:solidFill>
                <a:effectLst/>
                <a:latin typeface="Times New Roman" charset="0"/>
                <a:ea typeface="+mn-ea"/>
                <a:cs typeface="+mn-cs"/>
              </a:rPr>
              <a:t>: BE (B,W); LU (hi ha delivery df1_5 </a:t>
            </a:r>
            <a:r>
              <a:rPr lang="en-US" sz="1200" kern="1200" dirty="0" err="1" smtClean="0">
                <a:solidFill>
                  <a:schemeClr val="tx1"/>
                </a:solidFill>
                <a:effectLst/>
                <a:latin typeface="Times New Roman" charset="0"/>
                <a:ea typeface="+mn-ea"/>
                <a:cs typeface="+mn-cs"/>
              </a:rPr>
              <a:t>però</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amb</a:t>
            </a:r>
            <a:r>
              <a:rPr lang="en-US" sz="1200" kern="1200" dirty="0" smtClean="0">
                <a:solidFill>
                  <a:schemeClr val="tx1"/>
                </a:solidFill>
                <a:effectLst/>
                <a:latin typeface="Times New Roman" charset="0"/>
                <a:ea typeface="+mn-ea"/>
                <a:cs typeface="+mn-cs"/>
              </a:rPr>
              <a:t> </a:t>
            </a:r>
            <a:r>
              <a:rPr lang="en-US" sz="1200" kern="1200" dirty="0" err="1" smtClean="0">
                <a:solidFill>
                  <a:schemeClr val="tx1"/>
                </a:solidFill>
                <a:effectLst/>
                <a:latin typeface="Times New Roman" charset="0"/>
                <a:ea typeface="+mn-ea"/>
                <a:cs typeface="+mn-cs"/>
              </a:rPr>
              <a:t>len</a:t>
            </a:r>
            <a:r>
              <a:rPr lang="en-US" sz="1200" kern="1200" dirty="0" smtClean="0">
                <a:solidFill>
                  <a:schemeClr val="tx1"/>
                </a:solidFill>
                <a:effectLst/>
                <a:latin typeface="Times New Roman" charset="0"/>
                <a:ea typeface="+mn-ea"/>
                <a:cs typeface="+mn-cs"/>
              </a:rPr>
              <a:t> -2); NL, </a:t>
            </a:r>
            <a:endParaRPr lang="es-ES" dirty="0"/>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3</a:t>
            </a:fld>
            <a:endParaRPr lang="nl-NL" altLang="es-ES"/>
          </a:p>
        </p:txBody>
      </p:sp>
    </p:spTree>
    <p:extLst>
      <p:ext uri="{BB962C8B-B14F-4D97-AF65-F5344CB8AC3E}">
        <p14:creationId xmlns="" xmlns:p14="http://schemas.microsoft.com/office/powerpoint/2010/main" val="112131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Times New Roman" charset="0"/>
                <a:ea typeface="+mn-ea"/>
                <a:cs typeface="+mn-cs"/>
              </a:rPr>
              <a:t>3- </a:t>
            </a:r>
            <a:r>
              <a:rPr lang="es-ES" sz="1200" kern="1200" dirty="0" err="1" smtClean="0">
                <a:solidFill>
                  <a:schemeClr val="tx1"/>
                </a:solidFill>
                <a:effectLst/>
                <a:latin typeface="Times New Roman" charset="0"/>
                <a:ea typeface="+mn-ea"/>
                <a:cs typeface="+mn-cs"/>
              </a:rPr>
              <a:t>Països</a:t>
            </a:r>
            <a:r>
              <a:rPr lang="es-ES" sz="1200" kern="1200" dirty="0" smtClean="0">
                <a:solidFill>
                  <a:schemeClr val="tx1"/>
                </a:solidFill>
                <a:effectLst/>
                <a:latin typeface="Times New Roman" charset="0"/>
                <a:ea typeface="+mn-ea"/>
                <a:cs typeface="+mn-cs"/>
              </a:rPr>
              <a:t> que no han </a:t>
            </a:r>
            <a:r>
              <a:rPr lang="es-ES" sz="1200" kern="1200" dirty="0" err="1" smtClean="0">
                <a:solidFill>
                  <a:schemeClr val="tx1"/>
                </a:solidFill>
                <a:effectLst/>
                <a:latin typeface="Times New Roman" charset="0"/>
                <a:ea typeface="+mn-ea"/>
                <a:cs typeface="+mn-cs"/>
              </a:rPr>
              <a:t>entregat</a:t>
            </a:r>
            <a:r>
              <a:rPr lang="es-ES" sz="1200" kern="1200" dirty="0" smtClean="0">
                <a:solidFill>
                  <a:schemeClr val="tx1"/>
                </a:solidFill>
                <a:effectLst/>
                <a:latin typeface="Times New Roman" charset="0"/>
                <a:ea typeface="+mn-ea"/>
                <a:cs typeface="+mn-cs"/>
              </a:rPr>
              <a:t> res de DF4_8</a:t>
            </a:r>
            <a:r>
              <a:rPr lang="es-ES" dirty="0" smtClean="0"/>
              <a:t/>
            </a:r>
            <a:br>
              <a:rPr lang="es-ES" dirty="0" smtClean="0"/>
            </a:br>
            <a:r>
              <a:rPr lang="es-ES" sz="1200" kern="1200" dirty="0" smtClean="0">
                <a:solidFill>
                  <a:schemeClr val="tx1"/>
                </a:solidFill>
                <a:effectLst/>
                <a:latin typeface="Times New Roman" charset="0"/>
                <a:ea typeface="+mn-ea"/>
                <a:cs typeface="+mn-cs"/>
              </a:rPr>
              <a:t>CY, FYR, GR, HU, PT, SI, TR</a:t>
            </a:r>
            <a:endParaRPr lang="es-ES" dirty="0"/>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4</a:t>
            </a:fld>
            <a:endParaRPr lang="nl-NL" altLang="es-ES"/>
          </a:p>
        </p:txBody>
      </p:sp>
    </p:spTree>
    <p:extLst>
      <p:ext uri="{BB962C8B-B14F-4D97-AF65-F5344CB8AC3E}">
        <p14:creationId xmlns="" xmlns:p14="http://schemas.microsoft.com/office/powerpoint/2010/main" val="112131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smtClean="0">
                <a:solidFill>
                  <a:schemeClr val="tx1"/>
                </a:solidFill>
                <a:effectLst/>
                <a:latin typeface="Times New Roman" charset="0"/>
                <a:ea typeface="+mn-ea"/>
                <a:cs typeface="+mn-cs"/>
              </a:rPr>
              <a:t>Numbers at</a:t>
            </a:r>
            <a:r>
              <a:rPr lang="es-ES" sz="1200" kern="1200" baseline="0" smtClean="0">
                <a:solidFill>
                  <a:schemeClr val="tx1"/>
                </a:solidFill>
                <a:effectLst/>
                <a:latin typeface="Times New Roman" charset="0"/>
                <a:ea typeface="+mn-ea"/>
                <a:cs typeface="+mn-cs"/>
              </a:rPr>
              <a:t> country level: quins països han entregat alguna cosa under DF7_10?</a:t>
            </a:r>
          </a:p>
          <a:p>
            <a:r>
              <a:rPr lang="es-ES" sz="1200" kern="1200" baseline="0" smtClean="0">
                <a:solidFill>
                  <a:schemeClr val="tx1"/>
                </a:solidFill>
                <a:effectLst/>
                <a:latin typeface="Times New Roman" charset="0"/>
                <a:ea typeface="+mn-ea"/>
                <a:cs typeface="+mn-cs"/>
              </a:rPr>
              <a:t>Encara no s’ha mirat si estan totes les sources a dins dels deliveries</a:t>
            </a:r>
          </a:p>
          <a:p>
            <a:r>
              <a:rPr lang="es-ES" sz="1200" kern="1200" baseline="0" smtClean="0">
                <a:solidFill>
                  <a:schemeClr val="tx1"/>
                </a:solidFill>
                <a:effectLst/>
                <a:latin typeface="Times New Roman" charset="0"/>
                <a:ea typeface="+mn-ea"/>
                <a:cs typeface="+mn-cs"/>
              </a:rPr>
              <a:t>Quants dels que han entregat algo ara han entregat webforms i coverage i d’aquest arxiu de coverage, quins tenen info?</a:t>
            </a:r>
          </a:p>
          <a:p>
            <a:endParaRPr lang="es-ES" sz="1200" kern="1200" baseline="0" smtClean="0">
              <a:solidFill>
                <a:schemeClr val="tx1"/>
              </a:solidFill>
              <a:effectLst/>
              <a:latin typeface="Times New Roman" charset="0"/>
              <a:ea typeface="+mn-ea"/>
              <a:cs typeface="+mn-cs"/>
            </a:endParaRPr>
          </a:p>
          <a:p>
            <a:r>
              <a:rPr lang="es-ES" sz="1200" kern="1200" baseline="0" smtClean="0">
                <a:solidFill>
                  <a:schemeClr val="tx1"/>
                </a:solidFill>
                <a:effectLst/>
                <a:latin typeface="Times New Roman" charset="0"/>
                <a:ea typeface="+mn-ea"/>
                <a:cs typeface="+mn-cs"/>
              </a:rPr>
              <a:t>DF7_10:</a:t>
            </a:r>
          </a:p>
          <a:p>
            <a:r>
              <a:rPr lang="es-ES" sz="1200" kern="1200" baseline="0" smtClean="0">
                <a:solidFill>
                  <a:schemeClr val="tx1"/>
                </a:solidFill>
                <a:effectLst/>
                <a:latin typeface="Times New Roman" charset="0"/>
                <a:ea typeface="+mn-ea"/>
                <a:cs typeface="+mn-cs"/>
              </a:rPr>
              <a:t>Released: 21 països: AT, BG, HR, EE, FI, FR, DE, IS, IE, LT, LV, NO, PL, RO (partial), SK, ES, SE, CH, UK &amp; previous period: IT, MT</a:t>
            </a:r>
          </a:p>
          <a:p>
            <a:r>
              <a:rPr lang="es-ES" sz="1200" kern="1200" baseline="0" smtClean="0">
                <a:solidFill>
                  <a:schemeClr val="tx1"/>
                </a:solidFill>
                <a:effectLst/>
                <a:latin typeface="Times New Roman" charset="0"/>
                <a:ea typeface="+mn-ea"/>
                <a:cs typeface="+mn-cs"/>
              </a:rPr>
              <a:t>Unreleased: 3 països: CZ, RO (partial)</a:t>
            </a:r>
          </a:p>
          <a:p>
            <a:endParaRPr lang="es-ES" sz="1200" kern="1200" baseline="0" smtClean="0">
              <a:solidFill>
                <a:schemeClr val="tx1"/>
              </a:solidFill>
              <a:effectLst/>
              <a:latin typeface="Times New Roman" charset="0"/>
              <a:ea typeface="+mn-ea"/>
              <a:cs typeface="+mn-cs"/>
            </a:endParaRPr>
          </a:p>
          <a:p>
            <a:r>
              <a:rPr lang="es-ES" sz="1200" kern="1200" baseline="0" smtClean="0">
                <a:solidFill>
                  <a:schemeClr val="tx1"/>
                </a:solidFill>
                <a:effectLst/>
                <a:latin typeface="Times New Roman" charset="0"/>
                <a:ea typeface="+mn-ea"/>
                <a:cs typeface="+mn-cs"/>
              </a:rPr>
              <a:t>Webforms 10 countries </a:t>
            </a:r>
            <a:r>
              <a:rPr lang="es-ES" sz="1200" kern="1200" baseline="0" smtClean="0">
                <a:solidFill>
                  <a:schemeClr val="tx1"/>
                </a:solidFill>
                <a:effectLst/>
                <a:latin typeface="Times New Roman" charset="0"/>
                <a:ea typeface="+mn-ea"/>
                <a:cs typeface="+mn-cs"/>
                <a:sym typeface="Wingdings" panose="05000000000000000000" pitchFamily="2" charset="2"/>
              </a:rPr>
              <a:t> from those 10, 8 reported AP_coverage + 7 reported AP_coverage but not reporting webforms= total 15 AP_coverage filled in wiht some information. MENTION that I am not talking about ALL the spreadsheets expected and not considering if -2 has been provided. </a:t>
            </a:r>
            <a:endParaRPr lang="es-ES" sz="1200" kern="1200" baseline="0" smtClean="0">
              <a:solidFill>
                <a:schemeClr val="tx1"/>
              </a:solidFill>
              <a:effectLst/>
              <a:latin typeface="Times New Roman" charset="0"/>
              <a:ea typeface="+mn-ea"/>
              <a:cs typeface="+mn-cs"/>
            </a:endParaRPr>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5</a:t>
            </a:fld>
            <a:endParaRPr lang="nl-NL" altLang="es-ES"/>
          </a:p>
        </p:txBody>
      </p:sp>
    </p:spTree>
    <p:extLst>
      <p:ext uri="{BB962C8B-B14F-4D97-AF65-F5344CB8AC3E}">
        <p14:creationId xmlns="" xmlns:p14="http://schemas.microsoft.com/office/powerpoint/2010/main" val="112131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s-ES" smtClean="0"/>
              <a:t>Next year </a:t>
            </a:r>
            <a:r>
              <a:rPr lang="es-ES" smtClean="0">
                <a:sym typeface="Wingdings" panose="05000000000000000000" pitchFamily="2" charset="2"/>
              </a:rPr>
              <a:t> analysis of compliance with DF2 update, as with DF1_5, information concerning new competent authorities should have been provided and this is not the case for all the countries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s-ES" smtClean="0">
              <a:sym typeface="Wingdings" panose="05000000000000000000" pitchFamily="2" charset="2"/>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s-ES" sz="1200" i="1" smtClean="0"/>
              <a:t>Possibly in 2015: Analysis of compliance between DF1_5 and DF2</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s-ES" smtClean="0">
              <a:sym typeface="Wingdings" panose="05000000000000000000" pitchFamily="2" charset="2"/>
            </a:endParaRPr>
          </a:p>
          <a:p>
            <a:endParaRPr lang="es-ES"/>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6</a:t>
            </a:fld>
            <a:endParaRPr lang="nl-NL" altLang="es-ES"/>
          </a:p>
        </p:txBody>
      </p:sp>
    </p:spTree>
    <p:extLst>
      <p:ext uri="{BB962C8B-B14F-4D97-AF65-F5344CB8AC3E}">
        <p14:creationId xmlns="" xmlns:p14="http://schemas.microsoft.com/office/powerpoint/2010/main" val="209129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Some</a:t>
            </a:r>
            <a:r>
              <a:rPr lang="es-ES" dirty="0" smtClean="0"/>
              <a:t> </a:t>
            </a:r>
            <a:r>
              <a:rPr lang="es-ES" dirty="0" err="1" smtClean="0"/>
              <a:t>value</a:t>
            </a:r>
            <a:r>
              <a:rPr lang="es-ES" dirty="0" smtClean="0"/>
              <a:t> </a:t>
            </a:r>
            <a:r>
              <a:rPr lang="es-ES" dirty="0" err="1" smtClean="0"/>
              <a:t>on</a:t>
            </a:r>
            <a:r>
              <a:rPr lang="es-ES" dirty="0" smtClean="0"/>
              <a:t> </a:t>
            </a:r>
            <a:r>
              <a:rPr lang="es-ES" dirty="0" err="1" smtClean="0"/>
              <a:t>number</a:t>
            </a:r>
            <a:r>
              <a:rPr lang="es-ES" dirty="0" smtClean="0"/>
              <a:t> of </a:t>
            </a:r>
            <a:r>
              <a:rPr lang="es-ES" dirty="0" err="1" smtClean="0"/>
              <a:t>people</a:t>
            </a:r>
            <a:r>
              <a:rPr lang="es-ES" dirty="0" smtClean="0"/>
              <a:t> </a:t>
            </a:r>
            <a:r>
              <a:rPr lang="es-ES" dirty="0" err="1" smtClean="0"/>
              <a:t>exposed</a:t>
            </a:r>
            <a:r>
              <a:rPr lang="es-ES" dirty="0" smtClean="0"/>
              <a:t> </a:t>
            </a:r>
            <a:r>
              <a:rPr lang="es-ES" dirty="0" err="1" smtClean="0"/>
              <a:t>provided</a:t>
            </a:r>
            <a:r>
              <a:rPr lang="es-ES" baseline="0" dirty="0" smtClean="0"/>
              <a:t> (</a:t>
            </a:r>
            <a:r>
              <a:rPr lang="es-ES" baseline="0" dirty="0" err="1" smtClean="0"/>
              <a:t>not</a:t>
            </a:r>
            <a:r>
              <a:rPr lang="es-ES" baseline="0" dirty="0" smtClean="0"/>
              <a:t> </a:t>
            </a:r>
            <a:r>
              <a:rPr lang="es-ES" baseline="0" dirty="0" err="1" smtClean="0"/>
              <a:t>taken</a:t>
            </a:r>
            <a:r>
              <a:rPr lang="es-ES" baseline="0" dirty="0" smtClean="0"/>
              <a:t> </a:t>
            </a:r>
            <a:r>
              <a:rPr lang="es-ES" baseline="0" dirty="0" err="1" smtClean="0"/>
              <a:t>into</a:t>
            </a:r>
            <a:r>
              <a:rPr lang="es-ES" baseline="0" dirty="0" smtClean="0"/>
              <a:t> </a:t>
            </a:r>
            <a:r>
              <a:rPr lang="es-ES" baseline="0" dirty="0" err="1" smtClean="0"/>
              <a:t>account</a:t>
            </a:r>
            <a:r>
              <a:rPr lang="es-ES" baseline="0" dirty="0" smtClean="0"/>
              <a:t> -2 and -1). </a:t>
            </a:r>
          </a:p>
          <a:p>
            <a:r>
              <a:rPr lang="es-ES" baseline="0" dirty="0" smtClean="0"/>
              <a:t>-1 </a:t>
            </a:r>
            <a:r>
              <a:rPr lang="es-ES" baseline="0" dirty="0" err="1" smtClean="0"/>
              <a:t>is</a:t>
            </a:r>
            <a:r>
              <a:rPr lang="es-ES" baseline="0" dirty="0" smtClean="0"/>
              <a:t> a </a:t>
            </a:r>
            <a:r>
              <a:rPr lang="es-ES" baseline="0" dirty="0" err="1" smtClean="0"/>
              <a:t>value</a:t>
            </a:r>
            <a:r>
              <a:rPr lang="es-ES" baseline="0" dirty="0" smtClean="0"/>
              <a:t> </a:t>
            </a:r>
            <a:r>
              <a:rPr lang="es-ES" baseline="0" dirty="0" err="1" smtClean="0"/>
              <a:t>itself</a:t>
            </a:r>
            <a:r>
              <a:rPr lang="es-ES" baseline="0" dirty="0" smtClean="0"/>
              <a:t>, </a:t>
            </a:r>
            <a:r>
              <a:rPr lang="es-ES" baseline="0" dirty="0" err="1" smtClean="0"/>
              <a:t>but</a:t>
            </a:r>
            <a:r>
              <a:rPr lang="es-ES" baseline="0" dirty="0" smtClean="0"/>
              <a:t> </a:t>
            </a:r>
            <a:r>
              <a:rPr lang="es-ES" baseline="0" dirty="0" err="1" smtClean="0"/>
              <a:t>considered</a:t>
            </a:r>
            <a:r>
              <a:rPr lang="es-ES" baseline="0" dirty="0" smtClean="0"/>
              <a:t> </a:t>
            </a:r>
            <a:r>
              <a:rPr lang="es-ES" baseline="0" dirty="0" err="1" smtClean="0"/>
              <a:t>not</a:t>
            </a:r>
            <a:r>
              <a:rPr lang="es-ES" baseline="0" dirty="0" smtClean="0"/>
              <a:t> </a:t>
            </a:r>
            <a:r>
              <a:rPr lang="es-ES" baseline="0" dirty="0" err="1" smtClean="0"/>
              <a:t>relevant</a:t>
            </a:r>
            <a:r>
              <a:rPr lang="es-ES" baseline="0" dirty="0" smtClean="0"/>
              <a:t> to </a:t>
            </a:r>
            <a:r>
              <a:rPr lang="es-ES" baseline="0" dirty="0" err="1" smtClean="0"/>
              <a:t>undertake</a:t>
            </a:r>
            <a:r>
              <a:rPr lang="es-ES" baseline="0" dirty="0" smtClean="0"/>
              <a:t> </a:t>
            </a:r>
            <a:r>
              <a:rPr lang="es-ES" baseline="0" dirty="0" err="1" smtClean="0"/>
              <a:t>an</a:t>
            </a:r>
            <a:r>
              <a:rPr lang="es-ES" baseline="0" dirty="0" smtClean="0"/>
              <a:t> </a:t>
            </a:r>
            <a:r>
              <a:rPr lang="es-ES" baseline="0" dirty="0" err="1" smtClean="0"/>
              <a:t>analysis</a:t>
            </a:r>
            <a:r>
              <a:rPr lang="es-ES" baseline="0" dirty="0" smtClean="0"/>
              <a:t> of </a:t>
            </a:r>
            <a:r>
              <a:rPr lang="es-ES" baseline="0" dirty="0" err="1" smtClean="0"/>
              <a:t>exposure</a:t>
            </a:r>
            <a:r>
              <a:rPr lang="es-ES" baseline="0" dirty="0" smtClean="0"/>
              <a:t> </a:t>
            </a:r>
            <a:r>
              <a:rPr lang="es-ES" baseline="0" dirty="0" err="1" smtClean="0"/>
              <a:t>concerning</a:t>
            </a:r>
            <a:r>
              <a:rPr lang="es-ES" baseline="0" dirty="0" smtClean="0"/>
              <a:t> </a:t>
            </a:r>
            <a:r>
              <a:rPr lang="es-ES" baseline="0" dirty="0" err="1" smtClean="0"/>
              <a:t>this</a:t>
            </a:r>
            <a:r>
              <a:rPr lang="es-ES" baseline="0" dirty="0" smtClean="0"/>
              <a:t> data</a:t>
            </a:r>
          </a:p>
          <a:p>
            <a:endParaRPr lang="es-ES" baseline="0" dirty="0" smtClean="0"/>
          </a:p>
          <a:p>
            <a:r>
              <a:rPr lang="es-ES" baseline="0" dirty="0" err="1" smtClean="0"/>
              <a:t>Aggl</a:t>
            </a:r>
            <a:r>
              <a:rPr lang="es-ES" baseline="0" dirty="0" smtClean="0"/>
              <a:t> ALL: </a:t>
            </a:r>
            <a:r>
              <a:rPr lang="es-ES" baseline="0" dirty="0" err="1" smtClean="0"/>
              <a:t>from</a:t>
            </a:r>
            <a:r>
              <a:rPr lang="es-ES" baseline="0" dirty="0" smtClean="0"/>
              <a:t> </a:t>
            </a:r>
            <a:r>
              <a:rPr lang="es-ES" baseline="0" dirty="0" err="1" smtClean="0"/>
              <a:t>the</a:t>
            </a:r>
            <a:r>
              <a:rPr lang="es-ES" baseline="0" dirty="0" smtClean="0"/>
              <a:t> 202 </a:t>
            </a:r>
            <a:r>
              <a:rPr lang="es-ES" baseline="0" dirty="0" err="1" smtClean="0"/>
              <a:t>registers</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data </a:t>
            </a:r>
            <a:r>
              <a:rPr lang="es-ES" baseline="0" dirty="0" err="1" smtClean="0"/>
              <a:t>on</a:t>
            </a:r>
            <a:r>
              <a:rPr lang="es-ES" baseline="0" dirty="0" smtClean="0"/>
              <a:t> </a:t>
            </a:r>
            <a:r>
              <a:rPr lang="es-ES" baseline="0" dirty="0" err="1" smtClean="0"/>
              <a:t>exposure</a:t>
            </a:r>
            <a:r>
              <a:rPr lang="es-ES" baseline="0" dirty="0" smtClean="0"/>
              <a:t> (</a:t>
            </a:r>
            <a:r>
              <a:rPr lang="es-ES" baseline="0" dirty="0" err="1" smtClean="0"/>
              <a:t>Lden</a:t>
            </a:r>
            <a:r>
              <a:rPr lang="es-ES" baseline="0" dirty="0" smtClean="0"/>
              <a:t> and </a:t>
            </a:r>
            <a:r>
              <a:rPr lang="es-ES" baseline="0" dirty="0" err="1" smtClean="0"/>
              <a:t>Lnight</a:t>
            </a:r>
            <a:r>
              <a:rPr lang="es-ES" baseline="0" dirty="0" smtClean="0"/>
              <a:t>) in 37 </a:t>
            </a:r>
            <a:r>
              <a:rPr lang="es-ES" baseline="0" dirty="0" err="1" smtClean="0"/>
              <a:t>agglomerations</a:t>
            </a:r>
            <a:r>
              <a:rPr lang="es-ES" baseline="0" dirty="0" smtClean="0"/>
              <a:t> </a:t>
            </a:r>
            <a:r>
              <a:rPr lang="es-ES" baseline="0" dirty="0" err="1" smtClean="0"/>
              <a:t>located</a:t>
            </a:r>
            <a:r>
              <a:rPr lang="es-ES" baseline="0" dirty="0" smtClean="0"/>
              <a:t> in 7 </a:t>
            </a:r>
            <a:r>
              <a:rPr lang="es-ES" baseline="0" dirty="0" err="1" smtClean="0"/>
              <a:t>different</a:t>
            </a:r>
            <a:r>
              <a:rPr lang="es-ES" baseline="0" dirty="0" smtClean="0"/>
              <a:t> </a:t>
            </a:r>
            <a:r>
              <a:rPr lang="es-ES" baseline="0" dirty="0" err="1" smtClean="0"/>
              <a:t>countries</a:t>
            </a:r>
            <a:r>
              <a:rPr lang="es-ES" baseline="0" dirty="0" smtClean="0"/>
              <a:t> and </a:t>
            </a:r>
            <a:r>
              <a:rPr lang="es-ES" baseline="0" dirty="0" err="1" smtClean="0"/>
              <a:t>from</a:t>
            </a:r>
            <a:r>
              <a:rPr lang="es-ES" baseline="0" dirty="0" smtClean="0"/>
              <a:t> </a:t>
            </a:r>
            <a:r>
              <a:rPr lang="es-ES" baseline="0" dirty="0" err="1" smtClean="0"/>
              <a:t>those</a:t>
            </a:r>
            <a:r>
              <a:rPr lang="es-ES" baseline="0" dirty="0" smtClean="0"/>
              <a:t>, 11 </a:t>
            </a:r>
            <a:r>
              <a:rPr lang="es-ES" baseline="0" dirty="0" err="1" smtClean="0"/>
              <a:t>submitted</a:t>
            </a:r>
            <a:r>
              <a:rPr lang="es-ES" baseline="0" dirty="0" smtClean="0"/>
              <a:t> </a:t>
            </a:r>
            <a:r>
              <a:rPr lang="es-ES" baseline="0" dirty="0" err="1" smtClean="0"/>
              <a:t>information</a:t>
            </a:r>
            <a:r>
              <a:rPr lang="es-ES" baseline="0" dirty="0" smtClean="0"/>
              <a:t> </a:t>
            </a:r>
            <a:r>
              <a:rPr lang="es-ES" baseline="0" dirty="0" err="1" smtClean="0"/>
              <a:t>on</a:t>
            </a:r>
            <a:r>
              <a:rPr lang="es-ES" baseline="0" dirty="0" smtClean="0"/>
              <a:t> </a:t>
            </a:r>
            <a:r>
              <a:rPr lang="es-ES" baseline="0" dirty="0" err="1" smtClean="0"/>
              <a:t>Lden</a:t>
            </a:r>
            <a:r>
              <a:rPr lang="es-ES" baseline="0" dirty="0" smtClean="0"/>
              <a:t> 50-54 , 9 </a:t>
            </a:r>
            <a:r>
              <a:rPr lang="es-ES" baseline="0" dirty="0" err="1" smtClean="0"/>
              <a:t>submitted</a:t>
            </a:r>
            <a:r>
              <a:rPr lang="es-ES" baseline="0" dirty="0" smtClean="0"/>
              <a:t> </a:t>
            </a:r>
            <a:r>
              <a:rPr lang="es-ES" baseline="0" dirty="0" err="1" smtClean="0"/>
              <a:t>information</a:t>
            </a:r>
            <a:r>
              <a:rPr lang="es-ES" baseline="0" dirty="0" smtClean="0"/>
              <a:t> </a:t>
            </a:r>
            <a:r>
              <a:rPr lang="es-ES" baseline="0" dirty="0" err="1" smtClean="0"/>
              <a:t>on</a:t>
            </a:r>
            <a:r>
              <a:rPr lang="es-ES" baseline="0" dirty="0" smtClean="0"/>
              <a:t> </a:t>
            </a:r>
            <a:r>
              <a:rPr lang="es-ES" baseline="0" dirty="0" err="1" smtClean="0"/>
              <a:t>Lnight</a:t>
            </a:r>
            <a:r>
              <a:rPr lang="es-ES" baseline="0" dirty="0" smtClean="0"/>
              <a:t> 40-44 and 13 </a:t>
            </a:r>
            <a:r>
              <a:rPr lang="es-ES" baseline="0" dirty="0" err="1" smtClean="0"/>
              <a:t>submitted</a:t>
            </a:r>
            <a:r>
              <a:rPr lang="es-ES" baseline="0" dirty="0" smtClean="0"/>
              <a:t> </a:t>
            </a:r>
            <a:r>
              <a:rPr lang="es-ES" baseline="0" dirty="0" err="1" smtClean="0"/>
              <a:t>information</a:t>
            </a:r>
            <a:r>
              <a:rPr lang="es-ES" baseline="0" dirty="0" smtClean="0"/>
              <a:t> </a:t>
            </a:r>
            <a:r>
              <a:rPr lang="es-ES" baseline="0" dirty="0" err="1" smtClean="0"/>
              <a:t>on</a:t>
            </a:r>
            <a:r>
              <a:rPr lang="es-ES" baseline="0" dirty="0" smtClean="0"/>
              <a:t> </a:t>
            </a:r>
            <a:r>
              <a:rPr lang="es-ES" baseline="0" dirty="0" err="1" smtClean="0"/>
              <a:t>Lnight</a:t>
            </a:r>
            <a:r>
              <a:rPr lang="es-ES" baseline="0" dirty="0" smtClean="0"/>
              <a:t> 45-49. </a:t>
            </a:r>
          </a:p>
          <a:p>
            <a:endParaRPr lang="es-ES" baseline="0" dirty="0" smtClean="0"/>
          </a:p>
          <a:p>
            <a:r>
              <a:rPr lang="es-ES" baseline="0" dirty="0" err="1" smtClean="0"/>
              <a:t>Lower</a:t>
            </a:r>
            <a:r>
              <a:rPr lang="es-ES" baseline="0" dirty="0" smtClean="0"/>
              <a:t> </a:t>
            </a:r>
            <a:r>
              <a:rPr lang="es-ES" baseline="0" dirty="0" err="1" smtClean="0"/>
              <a:t>bands</a:t>
            </a:r>
            <a:r>
              <a:rPr lang="es-ES" baseline="0" dirty="0" smtClean="0"/>
              <a:t>: </a:t>
            </a:r>
          </a:p>
          <a:p>
            <a:r>
              <a:rPr lang="es-ES" baseline="0" dirty="0" err="1" smtClean="0"/>
              <a:t>Agglomerations</a:t>
            </a:r>
            <a:r>
              <a:rPr lang="es-ES" baseline="0" dirty="0" smtClean="0"/>
              <a:t>: </a:t>
            </a:r>
            <a:r>
              <a:rPr lang="es-ES" baseline="0" dirty="0" err="1" smtClean="0"/>
              <a:t>Lden</a:t>
            </a:r>
            <a:r>
              <a:rPr lang="es-ES" baseline="0" dirty="0" smtClean="0"/>
              <a:t> 50 -54 / </a:t>
            </a:r>
            <a:r>
              <a:rPr lang="es-ES" baseline="0" dirty="0" err="1" smtClean="0"/>
              <a:t>Lnight</a:t>
            </a:r>
            <a:r>
              <a:rPr lang="es-ES" baseline="0" dirty="0" smtClean="0"/>
              <a:t> 40-44 &amp; </a:t>
            </a:r>
            <a:r>
              <a:rPr lang="es-ES" baseline="0" dirty="0" err="1" smtClean="0"/>
              <a:t>Lnight</a:t>
            </a:r>
            <a:r>
              <a:rPr lang="es-ES" baseline="0" dirty="0" smtClean="0"/>
              <a:t> 45-59</a:t>
            </a:r>
          </a:p>
          <a:p>
            <a:pPr marL="0" marR="0" indent="0" algn="l" defTabSz="914400" rtl="0" eaLnBrk="1" fontAlgn="base" latinLnBrk="0" hangingPunct="1">
              <a:lnSpc>
                <a:spcPct val="100000"/>
              </a:lnSpc>
              <a:spcBef>
                <a:spcPct val="30000"/>
              </a:spcBef>
              <a:spcAft>
                <a:spcPct val="0"/>
              </a:spcAft>
              <a:buClrTx/>
              <a:buSzTx/>
              <a:buFontTx/>
              <a:buNone/>
              <a:tabLst/>
              <a:defRPr/>
            </a:pPr>
            <a:r>
              <a:rPr lang="es-ES" baseline="0" dirty="0" err="1" smtClean="0"/>
              <a:t>Mair</a:t>
            </a:r>
            <a:r>
              <a:rPr lang="es-ES" baseline="0" dirty="0" smtClean="0"/>
              <a:t> &amp; </a:t>
            </a:r>
            <a:r>
              <a:rPr lang="es-ES" baseline="0" dirty="0" err="1" smtClean="0"/>
              <a:t>MRail</a:t>
            </a:r>
            <a:r>
              <a:rPr lang="es-ES" baseline="0" dirty="0" smtClean="0"/>
              <a:t> &amp; </a:t>
            </a:r>
            <a:r>
              <a:rPr lang="es-ES" baseline="0" dirty="0" err="1" smtClean="0"/>
              <a:t>MRoad</a:t>
            </a:r>
            <a:r>
              <a:rPr lang="es-ES" baseline="0" dirty="0" smtClean="0"/>
              <a:t> : </a:t>
            </a:r>
            <a:r>
              <a:rPr lang="es-ES" baseline="0" dirty="0" err="1" smtClean="0"/>
              <a:t>Lden</a:t>
            </a:r>
            <a:r>
              <a:rPr lang="es-ES" baseline="0" dirty="0" smtClean="0"/>
              <a:t> 50 -54 / </a:t>
            </a:r>
            <a:r>
              <a:rPr lang="es-ES" baseline="0" dirty="0" err="1" smtClean="0"/>
              <a:t>Lnight</a:t>
            </a:r>
            <a:r>
              <a:rPr lang="es-ES" baseline="0" dirty="0" smtClean="0"/>
              <a:t> 45-59</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s-ES" baseline="0" dirty="0" err="1" smtClean="0"/>
              <a:t>Cursive</a:t>
            </a:r>
            <a:r>
              <a:rPr lang="es-ES" baseline="0" dirty="0" smtClean="0"/>
              <a:t> a </a:t>
            </a:r>
            <a:r>
              <a:rPr lang="es-ES" baseline="0" dirty="0" err="1" smtClean="0"/>
              <a:t>major</a:t>
            </a:r>
            <a:r>
              <a:rPr lang="es-ES" baseline="0" dirty="0" smtClean="0"/>
              <a:t> </a:t>
            </a:r>
            <a:r>
              <a:rPr lang="es-ES" baseline="0" dirty="0" err="1" smtClean="0"/>
              <a:t>roads</a:t>
            </a:r>
            <a:r>
              <a:rPr lang="es-ES" baseline="0" dirty="0" smtClean="0"/>
              <a:t> i </a:t>
            </a:r>
            <a:r>
              <a:rPr lang="es-ES" baseline="0" dirty="0" err="1" smtClean="0"/>
              <a:t>major</a:t>
            </a:r>
            <a:r>
              <a:rPr lang="es-ES" baseline="0" dirty="0" smtClean="0"/>
              <a:t> </a:t>
            </a:r>
            <a:r>
              <a:rPr lang="es-ES" baseline="0" dirty="0" err="1" smtClean="0"/>
              <a:t>railways</a:t>
            </a:r>
            <a:r>
              <a:rPr lang="es-E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s-ES" baseline="0" dirty="0" smtClean="0"/>
              <a:t>- </a:t>
            </a:r>
            <a:r>
              <a:rPr lang="es-ES" baseline="0" dirty="0" err="1" smtClean="0"/>
              <a:t>It</a:t>
            </a:r>
            <a:r>
              <a:rPr lang="es-ES" baseline="0" dirty="0" smtClean="0"/>
              <a:t> </a:t>
            </a:r>
            <a:r>
              <a:rPr lang="es-ES" baseline="0" dirty="0" err="1" smtClean="0"/>
              <a:t>does</a:t>
            </a:r>
            <a:r>
              <a:rPr lang="es-ES" baseline="0" dirty="0" smtClean="0"/>
              <a:t> </a:t>
            </a:r>
            <a:r>
              <a:rPr lang="es-ES" baseline="0" dirty="0" err="1" smtClean="0"/>
              <a:t>not</a:t>
            </a:r>
            <a:r>
              <a:rPr lang="es-ES" baseline="0" dirty="0" smtClean="0"/>
              <a:t> mean </a:t>
            </a:r>
            <a:r>
              <a:rPr lang="es-ES" baseline="0" dirty="0" err="1" smtClean="0"/>
              <a:t>that</a:t>
            </a:r>
            <a:r>
              <a:rPr lang="es-ES" baseline="0" dirty="0" smtClean="0"/>
              <a:t> </a:t>
            </a:r>
            <a:r>
              <a:rPr lang="es-ES" baseline="0" dirty="0" err="1" smtClean="0"/>
              <a:t>the</a:t>
            </a:r>
            <a:r>
              <a:rPr lang="es-ES" baseline="0" dirty="0" smtClean="0"/>
              <a:t> </a:t>
            </a:r>
            <a:r>
              <a:rPr lang="es-ES" baseline="0" dirty="0" err="1" smtClean="0"/>
              <a:t>information</a:t>
            </a:r>
            <a:r>
              <a:rPr lang="es-ES" baseline="0" dirty="0" smtClean="0"/>
              <a:t> </a:t>
            </a:r>
            <a:r>
              <a:rPr lang="es-ES" baseline="0" dirty="0" err="1" smtClean="0"/>
              <a:t>is</a:t>
            </a:r>
            <a:r>
              <a:rPr lang="es-ES" baseline="0" dirty="0" smtClean="0"/>
              <a:t> complete at country </a:t>
            </a:r>
            <a:r>
              <a:rPr lang="es-ES" baseline="0" dirty="0" err="1" smtClean="0"/>
              <a:t>level</a:t>
            </a:r>
            <a:r>
              <a:rPr lang="es-ES" baseline="0" dirty="0" smtClean="0"/>
              <a:t>, </a:t>
            </a:r>
            <a:r>
              <a:rPr lang="es-ES" baseline="0" dirty="0" err="1" smtClean="0"/>
              <a:t>but</a:t>
            </a:r>
            <a:r>
              <a:rPr lang="es-ES" baseline="0" dirty="0" smtClean="0"/>
              <a:t> at </a:t>
            </a:r>
            <a:r>
              <a:rPr lang="es-ES" baseline="0" dirty="0" err="1" smtClean="0"/>
              <a:t>least</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a:t>
            </a:r>
            <a:r>
              <a:rPr lang="es-ES" baseline="0" dirty="0" err="1" smtClean="0"/>
              <a:t>one</a:t>
            </a:r>
            <a:r>
              <a:rPr lang="es-ES" baseline="0" dirty="0" smtClean="0"/>
              <a:t> </a:t>
            </a:r>
            <a:r>
              <a:rPr lang="es-ES" baseline="0" dirty="0" err="1" smtClean="0"/>
              <a:t>register</a:t>
            </a:r>
            <a:r>
              <a:rPr lang="es-ES" baseline="0" dirty="0" smtClean="0"/>
              <a:t> (</a:t>
            </a:r>
            <a:r>
              <a:rPr lang="es-ES" baseline="0" dirty="0" err="1" smtClean="0"/>
              <a:t>if</a:t>
            </a:r>
            <a:r>
              <a:rPr lang="es-ES" baseline="0" dirty="0" smtClean="0"/>
              <a:t> more </a:t>
            </a:r>
            <a:r>
              <a:rPr lang="es-ES" baseline="0" dirty="0" err="1" smtClean="0"/>
              <a:t>than</a:t>
            </a:r>
            <a:r>
              <a:rPr lang="es-ES" baseline="0" dirty="0" smtClean="0"/>
              <a:t> </a:t>
            </a:r>
            <a:r>
              <a:rPr lang="es-ES" baseline="0" dirty="0" err="1" smtClean="0"/>
              <a:t>one</a:t>
            </a:r>
            <a:r>
              <a:rPr lang="es-ES" baseline="0" dirty="0" smtClean="0"/>
              <a:t> </a:t>
            </a:r>
            <a:r>
              <a:rPr lang="es-ES" baseline="0" dirty="0" err="1" smtClean="0"/>
              <a:t>provided</a:t>
            </a:r>
            <a:r>
              <a:rPr lang="es-ES" baseline="0" dirty="0" smtClean="0"/>
              <a:t> </a:t>
            </a:r>
            <a:r>
              <a:rPr lang="es-ES" baseline="0" dirty="0" err="1" smtClean="0"/>
              <a:t>or</a:t>
            </a:r>
            <a:r>
              <a:rPr lang="es-ES" baseline="0" dirty="0" smtClean="0"/>
              <a:t> </a:t>
            </a:r>
            <a:r>
              <a:rPr lang="es-ES" baseline="0" dirty="0" err="1" smtClean="0"/>
              <a:t>if</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just</a:t>
            </a:r>
            <a:r>
              <a:rPr lang="es-ES" baseline="0" dirty="0" smtClean="0"/>
              <a:t> </a:t>
            </a:r>
            <a:r>
              <a:rPr lang="es-ES" baseline="0" dirty="0" err="1" smtClean="0"/>
              <a:t>one</a:t>
            </a:r>
            <a:r>
              <a:rPr lang="es-ES" baseline="0" dirty="0" smtClean="0"/>
              <a:t>) </a:t>
            </a:r>
            <a:r>
              <a:rPr lang="es-ES" baseline="0" dirty="0" err="1" smtClean="0"/>
              <a:t>that</a:t>
            </a:r>
            <a:r>
              <a:rPr lang="es-ES" baseline="0" dirty="0" smtClean="0"/>
              <a:t> </a:t>
            </a:r>
            <a:r>
              <a:rPr lang="es-ES" baseline="0" dirty="0" err="1" smtClean="0"/>
              <a:t>contains</a:t>
            </a:r>
            <a:r>
              <a:rPr lang="es-ES" baseline="0" dirty="0" smtClean="0"/>
              <a:t> </a:t>
            </a:r>
            <a:r>
              <a:rPr lang="es-ES" baseline="0" dirty="0" err="1" smtClean="0"/>
              <a:t>information</a:t>
            </a:r>
            <a:endParaRPr lang="es-ES" baseline="0" dirty="0" smtClean="0"/>
          </a:p>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7</a:t>
            </a:fld>
            <a:endParaRPr lang="nl-NL" altLang="es-ES"/>
          </a:p>
        </p:txBody>
      </p:sp>
    </p:spTree>
    <p:extLst>
      <p:ext uri="{BB962C8B-B14F-4D97-AF65-F5344CB8AC3E}">
        <p14:creationId xmlns="" xmlns:p14="http://schemas.microsoft.com/office/powerpoint/2010/main" val="204062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Changes on noise exposure information with:</a:t>
            </a:r>
          </a:p>
          <a:p>
            <a:r>
              <a:rPr lang="en-US" dirty="0" smtClean="0"/>
              <a:t>A map with its respective legend displaying changes on population exposure (total change and percentage of change) between 2007 and 2012 in agglomerations and for major airports.</a:t>
            </a:r>
          </a:p>
          <a:p>
            <a:r>
              <a:rPr lang="en-US" dirty="0" smtClean="0"/>
              <a:t>A graph (in the “Exposure statistics” widget window) showing the total number of people exposed per noise band in 2007 and in 2012, and the overall difference.</a:t>
            </a:r>
          </a:p>
          <a:p>
            <a:r>
              <a:rPr lang="en-US" dirty="0" smtClean="0"/>
              <a:t>Information on changes on noise exposure information only considers those entities (agglomerations and major airports) having two reporting dates, 2007 and 2012. The rest of entities are shown as data on changes not available or not applicable depending on each specific case.</a:t>
            </a:r>
            <a:endParaRPr lang="en-US" dirty="0"/>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11</a:t>
            </a:fld>
            <a:endParaRPr lang="nl-NL" altLang="es-ES"/>
          </a:p>
        </p:txBody>
      </p:sp>
    </p:spTree>
    <p:extLst>
      <p:ext uri="{BB962C8B-B14F-4D97-AF65-F5344CB8AC3E}">
        <p14:creationId xmlns="" xmlns:p14="http://schemas.microsoft.com/office/powerpoint/2010/main" val="246975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mtClean="0"/>
              <a:t>We implemented several rules to double check the quality of the exposure data provided. </a:t>
            </a:r>
          </a:p>
          <a:p>
            <a:r>
              <a:rPr lang="es-ES" smtClean="0"/>
              <a:t>In this case, Lden &gt; 75 dB is bigger</a:t>
            </a:r>
            <a:r>
              <a:rPr lang="es-ES" baseline="0" smtClean="0"/>
              <a:t> than Lden from 70-74 dB. </a:t>
            </a:r>
          </a:p>
          <a:p>
            <a:r>
              <a:rPr lang="es-ES" baseline="0" smtClean="0"/>
              <a:t>This does not mean that there is an error in the dataset, we just would like to double check this information with the country before performing, for example, an analysis at European level. </a:t>
            </a:r>
          </a:p>
          <a:p>
            <a:r>
              <a:rPr lang="es-ES" baseline="0" smtClean="0"/>
              <a:t>Other rules implemented: </a:t>
            </a:r>
          </a:p>
          <a:p>
            <a:r>
              <a:rPr lang="es-ES" baseline="0" smtClean="0"/>
              <a:t>SUM Lden &gt;= SUM Lnight</a:t>
            </a:r>
          </a:p>
          <a:p>
            <a:r>
              <a:rPr lang="es-ES" baseline="0" smtClean="0"/>
              <a:t>Major transport sources: outside agglomerations &lt; including agglomerations</a:t>
            </a:r>
          </a:p>
          <a:p>
            <a:r>
              <a:rPr lang="es-ES" baseline="0" smtClean="0"/>
              <a:t>Etc. </a:t>
            </a:r>
          </a:p>
          <a:p>
            <a:endParaRPr lang="es-ES" baseline="0" smtClean="0"/>
          </a:p>
          <a:p>
            <a:r>
              <a:rPr lang="es-ES" baseline="0" smtClean="0"/>
              <a:t>At agglomeration level but also at country level in case of major roads and major railways</a:t>
            </a:r>
          </a:p>
          <a:p>
            <a:endParaRPr lang="es-ES" baseline="0" smtClean="0"/>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12</a:t>
            </a:fld>
            <a:endParaRPr lang="nl-NL" altLang="es-ES"/>
          </a:p>
        </p:txBody>
      </p:sp>
    </p:spTree>
    <p:extLst>
      <p:ext uri="{BB962C8B-B14F-4D97-AF65-F5344CB8AC3E}">
        <p14:creationId xmlns="" xmlns:p14="http://schemas.microsoft.com/office/powerpoint/2010/main" val="246975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mtClean="0"/>
              <a:t>Total vs percentage:</a:t>
            </a:r>
            <a:r>
              <a:rPr lang="es-ES" baseline="0" smtClean="0"/>
              <a:t> gap filling and then, info on relative values (people/km) or percentage in agglomerations has not been calculated</a:t>
            </a:r>
          </a:p>
          <a:p>
            <a:r>
              <a:rPr lang="es-ES" baseline="0" smtClean="0"/>
              <a:t>Explain why France is not coloured: info provided solely corresponds to the lower threshold and therefore, not comparable figure with the rest of countries (specifically mentioned that both figures from 2007 and from 2012 cannot be added!)</a:t>
            </a:r>
          </a:p>
          <a:p>
            <a:endParaRPr lang="es-ES" baseline="0" smtClean="0"/>
          </a:p>
          <a:p>
            <a:r>
              <a:rPr lang="es-ES" baseline="0" smtClean="0"/>
              <a:t>But Colin will explain now more about the viewer, this was just a hint on it!</a:t>
            </a:r>
            <a:endParaRPr lang="es-ES"/>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13</a:t>
            </a:fld>
            <a:endParaRPr lang="nl-NL" altLang="es-ES"/>
          </a:p>
        </p:txBody>
      </p:sp>
    </p:spTree>
    <p:extLst>
      <p:ext uri="{BB962C8B-B14F-4D97-AF65-F5344CB8AC3E}">
        <p14:creationId xmlns="" xmlns:p14="http://schemas.microsoft.com/office/powerpoint/2010/main" val="296362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F784AF9-3C60-4CE0-9ABD-1BBF0798016A}" type="slidenum">
              <a:rPr lang="nl-NL" altLang="es-ES" smtClean="0"/>
              <a:pPr/>
              <a:t>15</a:t>
            </a:fld>
            <a:endParaRPr lang="nl-NL" altLang="es-ES"/>
          </a:p>
        </p:txBody>
      </p:sp>
    </p:spTree>
    <p:extLst>
      <p:ext uri="{BB962C8B-B14F-4D97-AF65-F5344CB8AC3E}">
        <p14:creationId xmlns="" xmlns:p14="http://schemas.microsoft.com/office/powerpoint/2010/main" val="57948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9352" name="Picture 1048" descr="C:\ETC\balklo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3843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99333" name="Rectangle 1029"/>
          <p:cNvSpPr>
            <a:spLocks noGrp="1" noChangeArrowheads="1"/>
          </p:cNvSpPr>
          <p:nvPr>
            <p:ph type="ctrTitle"/>
          </p:nvPr>
        </p:nvSpPr>
        <p:spPr>
          <a:xfrm>
            <a:off x="838200" y="533400"/>
            <a:ext cx="7772400" cy="830263"/>
          </a:xfrm>
        </p:spPr>
        <p:txBody>
          <a:bodyPr anchor="t"/>
          <a:lstStyle>
            <a:lvl1pPr>
              <a:defRPr/>
            </a:lvl1pPr>
          </a:lstStyle>
          <a:p>
            <a:pPr lvl="0"/>
            <a:r>
              <a:rPr lang="es-ES" altLang="es-ES" noProof="0" smtClean="0"/>
              <a:t>Haga clic para modificar el estilo de título del patrón</a:t>
            </a:r>
            <a:endParaRPr lang="en-GB" altLang="es-ES" noProof="0" smtClean="0"/>
          </a:p>
        </p:txBody>
      </p:sp>
      <p:sp>
        <p:nvSpPr>
          <p:cNvPr id="99334" name="Rectangle 1030"/>
          <p:cNvSpPr>
            <a:spLocks noGrp="1" noChangeArrowheads="1"/>
          </p:cNvSpPr>
          <p:nvPr>
            <p:ph type="subTitle" idx="1"/>
          </p:nvPr>
        </p:nvSpPr>
        <p:spPr>
          <a:xfrm>
            <a:off x="838200" y="2057400"/>
            <a:ext cx="7772400" cy="1752600"/>
          </a:xfrm>
        </p:spPr>
        <p:txBody>
          <a:bodyPr/>
          <a:lstStyle>
            <a:lvl1pPr marL="0" indent="0">
              <a:buFontTx/>
              <a:buNone/>
              <a:defRPr/>
            </a:lvl1pPr>
          </a:lstStyle>
          <a:p>
            <a:pPr lvl="0"/>
            <a:r>
              <a:rPr lang="es-ES" altLang="es-ES" noProof="0" smtClean="0"/>
              <a:t>Haga clic para modificar el estilo de subtítulo del patrón</a:t>
            </a:r>
            <a:endParaRPr lang="en-GB" altLang="es-ES" noProof="0" smtClean="0"/>
          </a:p>
        </p:txBody>
      </p:sp>
      <p:pic>
        <p:nvPicPr>
          <p:cNvPr id="99353" name="Picture 1049" descr="C:\ETC\balk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1447800"/>
            <a:ext cx="7848600" cy="330200"/>
          </a:xfrm>
          <a:prstGeom prst="rect">
            <a:avLst/>
          </a:prstGeom>
          <a:noFill/>
          <a:extLst>
            <a:ext uri="{909E8E84-426E-40DD-AFC4-6F175D3DCCD1}">
              <a14:hiddenFill xmlns="" xmlns:a14="http://schemas.microsoft.com/office/drawing/2010/main">
                <a:solidFill>
                  <a:srgbClr val="FFFFFF"/>
                </a:solidFill>
              </a14:hiddenFill>
            </a:ext>
          </a:extLst>
        </p:spPr>
      </p:pic>
      <p:pic>
        <p:nvPicPr>
          <p:cNvPr id="99355" name="Picture 1051" descr="C:\ETC\Logo_EEA_with_bluetextright_ST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72200" y="5943600"/>
            <a:ext cx="2414588" cy="5476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lvl1pPr>
              <a:defRPr/>
            </a:lvl1pPr>
          </a:lstStyle>
          <a:p>
            <a:fld id="{875A6D2E-8809-4273-9F0D-D1CFD6B3ABE4}" type="slidenum">
              <a:rPr lang="en-GB" altLang="es-ES"/>
              <a:pPr/>
              <a:t>‹Nº›</a:t>
            </a:fld>
            <a:endParaRPr lang="en-GB" altLang="es-ES"/>
          </a:p>
        </p:txBody>
      </p:sp>
      <p:sp>
        <p:nvSpPr>
          <p:cNvPr id="6" name="5 Marcador de fecha"/>
          <p:cNvSpPr>
            <a:spLocks noGrp="1"/>
          </p:cNvSpPr>
          <p:nvPr>
            <p:ph type="dt" sz="half" idx="12"/>
          </p:nvPr>
        </p:nvSpPr>
        <p:spPr/>
        <p:txBody>
          <a:bodyPr/>
          <a:lstStyle>
            <a:lvl1pPr>
              <a:defRPr/>
            </a:lvl1pPr>
          </a:lstStyle>
          <a:p>
            <a:fld id="{7EB3C05B-9BD3-45E6-ABC0-69FBF11B2DE0}" type="datetime1">
              <a:rPr lang="en-GB" altLang="es-ES" smtClean="0"/>
              <a:pPr/>
              <a:t>26/11/2014</a:t>
            </a:fld>
            <a:endParaRPr lang="en-GB" altLang="es-ES"/>
          </a:p>
        </p:txBody>
      </p:sp>
    </p:spTree>
    <p:extLst>
      <p:ext uri="{BB962C8B-B14F-4D97-AF65-F5344CB8AC3E}">
        <p14:creationId xmlns="" xmlns:p14="http://schemas.microsoft.com/office/powerpoint/2010/main" val="15167817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91300" y="204788"/>
            <a:ext cx="1943100" cy="56626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762000" y="204788"/>
            <a:ext cx="5676900" cy="56626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lvl1pPr>
              <a:defRPr/>
            </a:lvl1pPr>
          </a:lstStyle>
          <a:p>
            <a:fld id="{E3844493-38A7-4FB7-8B76-A9EF80DFAE44}" type="slidenum">
              <a:rPr lang="en-GB" altLang="es-ES"/>
              <a:pPr/>
              <a:t>‹Nº›</a:t>
            </a:fld>
            <a:endParaRPr lang="en-GB" altLang="es-ES"/>
          </a:p>
        </p:txBody>
      </p:sp>
      <p:sp>
        <p:nvSpPr>
          <p:cNvPr id="6" name="5 Marcador de fecha"/>
          <p:cNvSpPr>
            <a:spLocks noGrp="1"/>
          </p:cNvSpPr>
          <p:nvPr>
            <p:ph type="dt" sz="half" idx="12"/>
          </p:nvPr>
        </p:nvSpPr>
        <p:spPr/>
        <p:txBody>
          <a:bodyPr/>
          <a:lstStyle>
            <a:lvl1pPr>
              <a:defRPr/>
            </a:lvl1pPr>
          </a:lstStyle>
          <a:p>
            <a:fld id="{0D9B1AC1-641D-4ECB-959E-42CEC334A0CA}" type="datetime1">
              <a:rPr lang="en-GB" altLang="es-ES" smtClean="0"/>
              <a:pPr/>
              <a:t>26/11/2014</a:t>
            </a:fld>
            <a:endParaRPr lang="en-GB" altLang="es-ES"/>
          </a:p>
        </p:txBody>
      </p:sp>
    </p:spTree>
    <p:extLst>
      <p:ext uri="{BB962C8B-B14F-4D97-AF65-F5344CB8AC3E}">
        <p14:creationId xmlns="" xmlns:p14="http://schemas.microsoft.com/office/powerpoint/2010/main" val="16893407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lvl1pPr>
              <a:defRPr/>
            </a:lvl1pPr>
          </a:lstStyle>
          <a:p>
            <a:fld id="{54F7F23D-D3A6-42A2-86D5-D4C6397656CD}" type="slidenum">
              <a:rPr lang="en-GB" altLang="es-ES"/>
              <a:pPr/>
              <a:t>‹Nº›</a:t>
            </a:fld>
            <a:endParaRPr lang="en-GB" altLang="es-ES"/>
          </a:p>
        </p:txBody>
      </p:sp>
      <p:sp>
        <p:nvSpPr>
          <p:cNvPr id="6" name="5 Marcador de fecha"/>
          <p:cNvSpPr>
            <a:spLocks noGrp="1"/>
          </p:cNvSpPr>
          <p:nvPr>
            <p:ph type="dt" sz="half" idx="12"/>
          </p:nvPr>
        </p:nvSpPr>
        <p:spPr/>
        <p:txBody>
          <a:bodyPr/>
          <a:lstStyle>
            <a:lvl1pPr>
              <a:defRPr/>
            </a:lvl1pPr>
          </a:lstStyle>
          <a:p>
            <a:fld id="{04C0AF69-74B0-4747-8DEA-5D91E9415C0F}" type="datetime1">
              <a:rPr lang="en-GB" altLang="es-ES" smtClean="0"/>
              <a:pPr/>
              <a:t>26/11/2014</a:t>
            </a:fld>
            <a:endParaRPr lang="en-GB" altLang="es-ES"/>
          </a:p>
        </p:txBody>
      </p:sp>
    </p:spTree>
    <p:extLst>
      <p:ext uri="{BB962C8B-B14F-4D97-AF65-F5344CB8AC3E}">
        <p14:creationId xmlns="" xmlns:p14="http://schemas.microsoft.com/office/powerpoint/2010/main" val="15720054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lvl1pPr>
              <a:defRPr/>
            </a:lvl1pPr>
          </a:lstStyle>
          <a:p>
            <a:fld id="{462A47D0-A27E-4833-B576-1FF6BD65E205}" type="slidenum">
              <a:rPr lang="en-GB" altLang="es-ES"/>
              <a:pPr/>
              <a:t>‹Nº›</a:t>
            </a:fld>
            <a:endParaRPr lang="en-GB" altLang="es-ES"/>
          </a:p>
        </p:txBody>
      </p:sp>
      <p:sp>
        <p:nvSpPr>
          <p:cNvPr id="6" name="5 Marcador de fecha"/>
          <p:cNvSpPr>
            <a:spLocks noGrp="1"/>
          </p:cNvSpPr>
          <p:nvPr>
            <p:ph type="dt" sz="half" idx="12"/>
          </p:nvPr>
        </p:nvSpPr>
        <p:spPr/>
        <p:txBody>
          <a:bodyPr/>
          <a:lstStyle>
            <a:lvl1pPr>
              <a:defRPr/>
            </a:lvl1pPr>
          </a:lstStyle>
          <a:p>
            <a:fld id="{64E5D5A2-1456-4002-847A-9AD9A7F9ED72}" type="datetime1">
              <a:rPr lang="en-GB" altLang="es-ES" smtClean="0"/>
              <a:pPr/>
              <a:t>26/11/2014</a:t>
            </a:fld>
            <a:endParaRPr lang="en-GB" altLang="es-ES"/>
          </a:p>
        </p:txBody>
      </p:sp>
    </p:spTree>
    <p:extLst>
      <p:ext uri="{BB962C8B-B14F-4D97-AF65-F5344CB8AC3E}">
        <p14:creationId xmlns="" xmlns:p14="http://schemas.microsoft.com/office/powerpoint/2010/main" val="37261088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6" name="5 Marcador de número de diapositiva"/>
          <p:cNvSpPr>
            <a:spLocks noGrp="1"/>
          </p:cNvSpPr>
          <p:nvPr>
            <p:ph type="sldNum" sz="quarter" idx="11"/>
          </p:nvPr>
        </p:nvSpPr>
        <p:spPr/>
        <p:txBody>
          <a:bodyPr/>
          <a:lstStyle>
            <a:lvl1pPr>
              <a:defRPr/>
            </a:lvl1pPr>
          </a:lstStyle>
          <a:p>
            <a:fld id="{002E7204-D890-45EA-A419-1B1D02648095}" type="slidenum">
              <a:rPr lang="en-GB" altLang="es-ES"/>
              <a:pPr/>
              <a:t>‹Nº›</a:t>
            </a:fld>
            <a:endParaRPr lang="en-GB" altLang="es-ES"/>
          </a:p>
        </p:txBody>
      </p:sp>
      <p:sp>
        <p:nvSpPr>
          <p:cNvPr id="7" name="6 Marcador de fecha"/>
          <p:cNvSpPr>
            <a:spLocks noGrp="1"/>
          </p:cNvSpPr>
          <p:nvPr>
            <p:ph type="dt" sz="half" idx="12"/>
          </p:nvPr>
        </p:nvSpPr>
        <p:spPr/>
        <p:txBody>
          <a:bodyPr/>
          <a:lstStyle>
            <a:lvl1pPr>
              <a:defRPr/>
            </a:lvl1pPr>
          </a:lstStyle>
          <a:p>
            <a:fld id="{2F5901C9-CDF5-4366-AE08-32A1820215C4}" type="datetime1">
              <a:rPr lang="en-GB" altLang="es-ES" smtClean="0"/>
              <a:pPr/>
              <a:t>26/11/2014</a:t>
            </a:fld>
            <a:endParaRPr lang="en-GB" altLang="es-ES"/>
          </a:p>
        </p:txBody>
      </p:sp>
    </p:spTree>
    <p:extLst>
      <p:ext uri="{BB962C8B-B14F-4D97-AF65-F5344CB8AC3E}">
        <p14:creationId xmlns="" xmlns:p14="http://schemas.microsoft.com/office/powerpoint/2010/main" val="21766713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8" name="7 Marcador de número de diapositiva"/>
          <p:cNvSpPr>
            <a:spLocks noGrp="1"/>
          </p:cNvSpPr>
          <p:nvPr>
            <p:ph type="sldNum" sz="quarter" idx="11"/>
          </p:nvPr>
        </p:nvSpPr>
        <p:spPr/>
        <p:txBody>
          <a:bodyPr/>
          <a:lstStyle>
            <a:lvl1pPr>
              <a:defRPr/>
            </a:lvl1pPr>
          </a:lstStyle>
          <a:p>
            <a:fld id="{14032C3A-D190-42E0-9CFC-044F81E3808A}" type="slidenum">
              <a:rPr lang="en-GB" altLang="es-ES"/>
              <a:pPr/>
              <a:t>‹Nº›</a:t>
            </a:fld>
            <a:endParaRPr lang="en-GB" altLang="es-ES"/>
          </a:p>
        </p:txBody>
      </p:sp>
      <p:sp>
        <p:nvSpPr>
          <p:cNvPr id="9" name="8 Marcador de fecha"/>
          <p:cNvSpPr>
            <a:spLocks noGrp="1"/>
          </p:cNvSpPr>
          <p:nvPr>
            <p:ph type="dt" sz="half" idx="12"/>
          </p:nvPr>
        </p:nvSpPr>
        <p:spPr/>
        <p:txBody>
          <a:bodyPr/>
          <a:lstStyle>
            <a:lvl1pPr>
              <a:defRPr/>
            </a:lvl1pPr>
          </a:lstStyle>
          <a:p>
            <a:fld id="{D9E7DE6D-8315-4E38-992A-4DCB4C7B48B1}" type="datetime1">
              <a:rPr lang="en-GB" altLang="es-ES" smtClean="0"/>
              <a:pPr/>
              <a:t>26/11/2014</a:t>
            </a:fld>
            <a:endParaRPr lang="en-GB" altLang="es-ES"/>
          </a:p>
        </p:txBody>
      </p:sp>
    </p:spTree>
    <p:extLst>
      <p:ext uri="{BB962C8B-B14F-4D97-AF65-F5344CB8AC3E}">
        <p14:creationId xmlns="" xmlns:p14="http://schemas.microsoft.com/office/powerpoint/2010/main" val="20360663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4" name="3 Marcador de número de diapositiva"/>
          <p:cNvSpPr>
            <a:spLocks noGrp="1"/>
          </p:cNvSpPr>
          <p:nvPr>
            <p:ph type="sldNum" sz="quarter" idx="11"/>
          </p:nvPr>
        </p:nvSpPr>
        <p:spPr/>
        <p:txBody>
          <a:bodyPr/>
          <a:lstStyle>
            <a:lvl1pPr>
              <a:defRPr/>
            </a:lvl1pPr>
          </a:lstStyle>
          <a:p>
            <a:fld id="{126A9158-DDC9-4F38-8E07-01100D02F655}" type="slidenum">
              <a:rPr lang="en-GB" altLang="es-ES"/>
              <a:pPr/>
              <a:t>‹Nº›</a:t>
            </a:fld>
            <a:endParaRPr lang="en-GB" altLang="es-ES"/>
          </a:p>
        </p:txBody>
      </p:sp>
      <p:sp>
        <p:nvSpPr>
          <p:cNvPr id="5" name="4 Marcador de fecha"/>
          <p:cNvSpPr>
            <a:spLocks noGrp="1"/>
          </p:cNvSpPr>
          <p:nvPr>
            <p:ph type="dt" sz="half" idx="12"/>
          </p:nvPr>
        </p:nvSpPr>
        <p:spPr/>
        <p:txBody>
          <a:bodyPr/>
          <a:lstStyle>
            <a:lvl1pPr>
              <a:defRPr/>
            </a:lvl1pPr>
          </a:lstStyle>
          <a:p>
            <a:fld id="{42A20B33-1ACC-4D9C-830B-6CB051432DE3}" type="datetime1">
              <a:rPr lang="en-GB" altLang="es-ES" smtClean="0"/>
              <a:pPr/>
              <a:t>26/11/2014</a:t>
            </a:fld>
            <a:endParaRPr lang="en-GB" altLang="es-ES"/>
          </a:p>
        </p:txBody>
      </p:sp>
    </p:spTree>
    <p:extLst>
      <p:ext uri="{BB962C8B-B14F-4D97-AF65-F5344CB8AC3E}">
        <p14:creationId xmlns="" xmlns:p14="http://schemas.microsoft.com/office/powerpoint/2010/main" val="3717207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3" name="2 Marcador de número de diapositiva"/>
          <p:cNvSpPr>
            <a:spLocks noGrp="1"/>
          </p:cNvSpPr>
          <p:nvPr>
            <p:ph type="sldNum" sz="quarter" idx="11"/>
          </p:nvPr>
        </p:nvSpPr>
        <p:spPr/>
        <p:txBody>
          <a:bodyPr/>
          <a:lstStyle>
            <a:lvl1pPr>
              <a:defRPr/>
            </a:lvl1pPr>
          </a:lstStyle>
          <a:p>
            <a:fld id="{62A6BD5E-4A73-4A80-AC1F-E64F4B9585D1}" type="slidenum">
              <a:rPr lang="en-GB" altLang="es-ES"/>
              <a:pPr/>
              <a:t>‹Nº›</a:t>
            </a:fld>
            <a:endParaRPr lang="en-GB" altLang="es-ES"/>
          </a:p>
        </p:txBody>
      </p:sp>
      <p:sp>
        <p:nvSpPr>
          <p:cNvPr id="4" name="3 Marcador de fecha"/>
          <p:cNvSpPr>
            <a:spLocks noGrp="1"/>
          </p:cNvSpPr>
          <p:nvPr>
            <p:ph type="dt" sz="half" idx="12"/>
          </p:nvPr>
        </p:nvSpPr>
        <p:spPr/>
        <p:txBody>
          <a:bodyPr/>
          <a:lstStyle>
            <a:lvl1pPr>
              <a:defRPr/>
            </a:lvl1pPr>
          </a:lstStyle>
          <a:p>
            <a:fld id="{745637EC-9501-44E3-8200-A68162386E24}" type="datetime1">
              <a:rPr lang="en-GB" altLang="es-ES" smtClean="0"/>
              <a:pPr/>
              <a:t>26/11/2014</a:t>
            </a:fld>
            <a:endParaRPr lang="en-GB" altLang="es-ES"/>
          </a:p>
        </p:txBody>
      </p:sp>
    </p:spTree>
    <p:extLst>
      <p:ext uri="{BB962C8B-B14F-4D97-AF65-F5344CB8AC3E}">
        <p14:creationId xmlns="" xmlns:p14="http://schemas.microsoft.com/office/powerpoint/2010/main" val="27493406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6" name="5 Marcador de número de diapositiva"/>
          <p:cNvSpPr>
            <a:spLocks noGrp="1"/>
          </p:cNvSpPr>
          <p:nvPr>
            <p:ph type="sldNum" sz="quarter" idx="11"/>
          </p:nvPr>
        </p:nvSpPr>
        <p:spPr/>
        <p:txBody>
          <a:bodyPr/>
          <a:lstStyle>
            <a:lvl1pPr>
              <a:defRPr/>
            </a:lvl1pPr>
          </a:lstStyle>
          <a:p>
            <a:fld id="{A6242313-7A13-4FE0-98C8-5303FC38ED44}" type="slidenum">
              <a:rPr lang="en-GB" altLang="es-ES"/>
              <a:pPr/>
              <a:t>‹Nº›</a:t>
            </a:fld>
            <a:endParaRPr lang="en-GB" altLang="es-ES"/>
          </a:p>
        </p:txBody>
      </p:sp>
      <p:sp>
        <p:nvSpPr>
          <p:cNvPr id="7" name="6 Marcador de fecha"/>
          <p:cNvSpPr>
            <a:spLocks noGrp="1"/>
          </p:cNvSpPr>
          <p:nvPr>
            <p:ph type="dt" sz="half" idx="12"/>
          </p:nvPr>
        </p:nvSpPr>
        <p:spPr/>
        <p:txBody>
          <a:bodyPr/>
          <a:lstStyle>
            <a:lvl1pPr>
              <a:defRPr/>
            </a:lvl1pPr>
          </a:lstStyle>
          <a:p>
            <a:fld id="{C3DA0AAF-D93A-4E1C-9DED-B0B767FCB6CE}" type="datetime1">
              <a:rPr lang="en-GB" altLang="es-ES" smtClean="0"/>
              <a:pPr/>
              <a:t>26/11/2014</a:t>
            </a:fld>
            <a:endParaRPr lang="en-GB" altLang="es-ES"/>
          </a:p>
        </p:txBody>
      </p:sp>
    </p:spTree>
    <p:extLst>
      <p:ext uri="{BB962C8B-B14F-4D97-AF65-F5344CB8AC3E}">
        <p14:creationId xmlns="" xmlns:p14="http://schemas.microsoft.com/office/powerpoint/2010/main" val="7215520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pt-BR" altLang="es-ES" smtClean="0"/>
              <a:t>Jornada Técnica Directiva 2002/49/EC, Madrid, 2014</a:t>
            </a:r>
            <a:endParaRPr lang="en-GB" altLang="es-ES"/>
          </a:p>
        </p:txBody>
      </p:sp>
      <p:sp>
        <p:nvSpPr>
          <p:cNvPr id="6" name="5 Marcador de número de diapositiva"/>
          <p:cNvSpPr>
            <a:spLocks noGrp="1"/>
          </p:cNvSpPr>
          <p:nvPr>
            <p:ph type="sldNum" sz="quarter" idx="11"/>
          </p:nvPr>
        </p:nvSpPr>
        <p:spPr/>
        <p:txBody>
          <a:bodyPr/>
          <a:lstStyle>
            <a:lvl1pPr>
              <a:defRPr/>
            </a:lvl1pPr>
          </a:lstStyle>
          <a:p>
            <a:fld id="{58097E7E-1739-4B7C-A201-A6535155219A}" type="slidenum">
              <a:rPr lang="en-GB" altLang="es-ES"/>
              <a:pPr/>
              <a:t>‹Nº›</a:t>
            </a:fld>
            <a:endParaRPr lang="en-GB" altLang="es-ES"/>
          </a:p>
        </p:txBody>
      </p:sp>
      <p:sp>
        <p:nvSpPr>
          <p:cNvPr id="7" name="6 Marcador de fecha"/>
          <p:cNvSpPr>
            <a:spLocks noGrp="1"/>
          </p:cNvSpPr>
          <p:nvPr>
            <p:ph type="dt" sz="half" idx="12"/>
          </p:nvPr>
        </p:nvSpPr>
        <p:spPr/>
        <p:txBody>
          <a:bodyPr/>
          <a:lstStyle>
            <a:lvl1pPr>
              <a:defRPr/>
            </a:lvl1pPr>
          </a:lstStyle>
          <a:p>
            <a:fld id="{0A73CF5A-ADDB-4A6A-AE98-AD9B75A851A7}" type="datetime1">
              <a:rPr lang="en-GB" altLang="es-ES" smtClean="0"/>
              <a:pPr/>
              <a:t>26/11/2014</a:t>
            </a:fld>
            <a:endParaRPr lang="en-GB" altLang="es-ES"/>
          </a:p>
        </p:txBody>
      </p:sp>
    </p:spTree>
    <p:extLst>
      <p:ext uri="{BB962C8B-B14F-4D97-AF65-F5344CB8AC3E}">
        <p14:creationId xmlns="" xmlns:p14="http://schemas.microsoft.com/office/powerpoint/2010/main" val="13401565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12" name="Rectangle 8"/>
          <p:cNvSpPr>
            <a:spLocks noGrp="1" noChangeArrowheads="1"/>
          </p:cNvSpPr>
          <p:nvPr>
            <p:ph type="ftr" sz="quarter" idx="3"/>
          </p:nvPr>
        </p:nvSpPr>
        <p:spPr bwMode="auto">
          <a:xfrm>
            <a:off x="1981200" y="6477000"/>
            <a:ext cx="3794125" cy="287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r>
              <a:rPr lang="pt-BR" altLang="es-ES" smtClean="0"/>
              <a:t>Jornada Técnica Directiva 2002/49/EC, Madrid, 2014</a:t>
            </a:r>
            <a:endParaRPr lang="en-GB" altLang="es-ES"/>
          </a:p>
        </p:txBody>
      </p:sp>
      <p:sp>
        <p:nvSpPr>
          <p:cNvPr id="98313" name="Rectangle 9"/>
          <p:cNvSpPr>
            <a:spLocks noGrp="1" noChangeArrowheads="1"/>
          </p:cNvSpPr>
          <p:nvPr>
            <p:ph type="sldNum" sz="quarter" idx="4"/>
          </p:nvPr>
        </p:nvSpPr>
        <p:spPr bwMode="auto">
          <a:xfrm>
            <a:off x="6019800" y="6477000"/>
            <a:ext cx="76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9ECDEE3B-45D3-45E8-8E68-9D5F26759DBF}" type="slidenum">
              <a:rPr lang="en-GB" altLang="es-ES"/>
              <a:pPr/>
              <a:t>‹Nº›</a:t>
            </a:fld>
            <a:endParaRPr lang="en-GB" altLang="es-ES"/>
          </a:p>
        </p:txBody>
      </p:sp>
      <p:pic>
        <p:nvPicPr>
          <p:cNvPr id="98324" name="Picture 20" descr="C:\ETC\balklogo.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13843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98309" name="Rectangle 5"/>
          <p:cNvSpPr>
            <a:spLocks noGrp="1" noChangeArrowheads="1"/>
          </p:cNvSpPr>
          <p:nvPr>
            <p:ph type="title"/>
          </p:nvPr>
        </p:nvSpPr>
        <p:spPr bwMode="auto">
          <a:xfrm>
            <a:off x="762000" y="204788"/>
            <a:ext cx="7772400" cy="938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es-ES" altLang="es-ES" smtClean="0"/>
              <a:t>Haga clic para modificar el estilo de título del patrón</a:t>
            </a:r>
            <a:endParaRPr lang="en-GB" altLang="es-ES" smtClean="0"/>
          </a:p>
        </p:txBody>
      </p:sp>
      <p:sp>
        <p:nvSpPr>
          <p:cNvPr id="98310" name="Rectangle 6"/>
          <p:cNvSpPr>
            <a:spLocks noGrp="1" noChangeArrowheads="1"/>
          </p:cNvSpPr>
          <p:nvPr>
            <p:ph type="body" idx="1"/>
          </p:nvPr>
        </p:nvSpPr>
        <p:spPr bwMode="auto">
          <a:xfrm>
            <a:off x="762000" y="1676400"/>
            <a:ext cx="77724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GB" altLang="es-ES" smtClean="0"/>
          </a:p>
        </p:txBody>
      </p:sp>
      <p:sp>
        <p:nvSpPr>
          <p:cNvPr id="98311" name="Rectangle 7"/>
          <p:cNvSpPr>
            <a:spLocks noGrp="1" noChangeArrowheads="1"/>
          </p:cNvSpPr>
          <p:nvPr>
            <p:ph type="dt" sz="half" idx="2"/>
          </p:nvPr>
        </p:nvSpPr>
        <p:spPr bwMode="auto">
          <a:xfrm>
            <a:off x="914400" y="6477000"/>
            <a:ext cx="1066800" cy="287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fld id="{EB793CB4-9DCD-4175-A640-5E8DD80264FE}" type="datetime1">
              <a:rPr lang="en-GB" altLang="es-ES" smtClean="0"/>
              <a:pPr/>
              <a:t>26/11/2014</a:t>
            </a:fld>
            <a:endParaRPr lang="en-GB" altLang="es-ES"/>
          </a:p>
        </p:txBody>
      </p:sp>
      <p:pic>
        <p:nvPicPr>
          <p:cNvPr id="98326" name="Picture 22" descr="C:\ETC\balk2.jp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62000" y="1219200"/>
            <a:ext cx="7786688" cy="330200"/>
          </a:xfrm>
          <a:prstGeom prst="rect">
            <a:avLst/>
          </a:prstGeom>
          <a:noFill/>
          <a:extLst>
            <a:ext uri="{909E8E84-426E-40DD-AFC4-6F175D3DCCD1}">
              <a14:hiddenFill xmlns="" xmlns:a14="http://schemas.microsoft.com/office/drawing/2010/main">
                <a:solidFill>
                  <a:srgbClr val="FFFFFF"/>
                </a:solidFill>
              </a14:hiddenFill>
            </a:ext>
          </a:extLst>
        </p:spPr>
      </p:pic>
      <p:pic>
        <p:nvPicPr>
          <p:cNvPr id="98327" name="Picture 23" descr="C:\ETC\Logo_EEA_no_text_b.jp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696200" y="6022975"/>
            <a:ext cx="838200" cy="835025"/>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hf hdr="0"/>
  <p:txStyles>
    <p:titleStyle>
      <a:lvl1pPr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40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forum.eionet.europa.eu/etc-sia-consortium/library/noise_database/index_html" TargetMode="External"/><Relationship Id="rId2" Type="http://schemas.openxmlformats.org/officeDocument/2006/relationships/hyperlink" Target="http://noise.eionet.europa.eu/viewer.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72816"/>
            <a:ext cx="7772400" cy="1362075"/>
          </a:xfrm>
        </p:spPr>
        <p:txBody>
          <a:bodyPr/>
          <a:lstStyle/>
          <a:p>
            <a:r>
              <a:rPr lang="es-ES" smtClean="0"/>
              <a:t>Resultados de la segunda fase a escala europea: explotación de los datos</a:t>
            </a:r>
            <a:endParaRPr lang="es-ES"/>
          </a:p>
        </p:txBody>
      </p:sp>
      <p:sp>
        <p:nvSpPr>
          <p:cNvPr id="3" name="2 Marcador de texto"/>
          <p:cNvSpPr>
            <a:spLocks noGrp="1"/>
          </p:cNvSpPr>
          <p:nvPr>
            <p:ph type="body" idx="1"/>
          </p:nvPr>
        </p:nvSpPr>
        <p:spPr>
          <a:xfrm>
            <a:off x="971600" y="4005064"/>
            <a:ext cx="7772400" cy="1500187"/>
          </a:xfrm>
        </p:spPr>
        <p:txBody>
          <a:bodyPr/>
          <a:lstStyle/>
          <a:p>
            <a:r>
              <a:rPr lang="es-ES" smtClean="0"/>
              <a:t>Núria Blanes Guàrdia (UAB – ETC/ACM)</a:t>
            </a:r>
            <a:endParaRPr lang="es-ES"/>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462A47D0-A27E-4833-B576-1FF6BD65E205}" type="slidenum">
              <a:rPr lang="en-GB" altLang="es-ES" smtClean="0"/>
              <a:pPr/>
              <a:t>1</a:t>
            </a:fld>
            <a:endParaRPr lang="en-GB" altLang="es-ES"/>
          </a:p>
        </p:txBody>
      </p:sp>
      <p:sp>
        <p:nvSpPr>
          <p:cNvPr id="6" name="5 Marcador de fecha"/>
          <p:cNvSpPr>
            <a:spLocks noGrp="1"/>
          </p:cNvSpPr>
          <p:nvPr>
            <p:ph type="dt" sz="half" idx="12"/>
          </p:nvPr>
        </p:nvSpPr>
        <p:spPr/>
        <p:txBody>
          <a:bodyPr/>
          <a:lstStyle/>
          <a:p>
            <a:fld id="{ED7D6F7A-ACBB-4CD3-9C10-266BA9460CAE}" type="datetime1">
              <a:rPr lang="en-GB" altLang="es-ES" smtClean="0"/>
              <a:pPr/>
              <a:t>26/11/2014</a:t>
            </a:fld>
            <a:endParaRPr lang="en-GB" altLang="es-ES"/>
          </a:p>
        </p:txBody>
      </p:sp>
    </p:spTree>
    <p:extLst>
      <p:ext uri="{BB962C8B-B14F-4D97-AF65-F5344CB8AC3E}">
        <p14:creationId xmlns="" xmlns:p14="http://schemas.microsoft.com/office/powerpoint/2010/main" val="7979550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Dónde encontrar éstos datos?</a:t>
            </a:r>
            <a:endParaRPr lang="es-ES"/>
          </a:p>
        </p:txBody>
      </p:sp>
      <p:sp>
        <p:nvSpPr>
          <p:cNvPr id="3" name="2 Marcador de contenido"/>
          <p:cNvSpPr>
            <a:spLocks noGrp="1"/>
          </p:cNvSpPr>
          <p:nvPr>
            <p:ph idx="1"/>
          </p:nvPr>
        </p:nvSpPr>
        <p:spPr>
          <a:xfrm>
            <a:off x="762000" y="1676400"/>
            <a:ext cx="8130480" cy="4191000"/>
          </a:xfrm>
        </p:spPr>
        <p:txBody>
          <a:bodyPr/>
          <a:lstStyle/>
          <a:p>
            <a:pPr marL="0" indent="0">
              <a:buNone/>
            </a:pPr>
            <a:r>
              <a:rPr lang="es-ES" smtClean="0"/>
              <a:t>Toda la información disponible sobre mapas estratégicos: </a:t>
            </a:r>
            <a:endParaRPr lang="es-ES"/>
          </a:p>
          <a:p>
            <a:r>
              <a:rPr lang="es-ES" smtClean="0">
                <a:hlinkClick r:id="rId2"/>
              </a:rPr>
              <a:t>http</a:t>
            </a:r>
            <a:r>
              <a:rPr lang="es-ES">
                <a:hlinkClick r:id="rId2"/>
              </a:rPr>
              <a:t>://</a:t>
            </a:r>
            <a:r>
              <a:rPr lang="es-ES" smtClean="0">
                <a:hlinkClick r:id="rId2"/>
              </a:rPr>
              <a:t>noise.eionet.europa.eu/viewer.html</a:t>
            </a:r>
            <a:endParaRPr lang="es-ES" smtClean="0"/>
          </a:p>
          <a:p>
            <a:endParaRPr lang="es-ES"/>
          </a:p>
          <a:p>
            <a:pPr marL="0" indent="0">
              <a:buNone/>
            </a:pPr>
            <a:r>
              <a:rPr lang="es-ES" smtClean="0"/>
              <a:t>Los datos en excel i access: </a:t>
            </a:r>
            <a:endParaRPr lang="es-ES"/>
          </a:p>
          <a:p>
            <a:r>
              <a:rPr lang="es-ES">
                <a:hlinkClick r:id="rId3"/>
              </a:rPr>
              <a:t>http://</a:t>
            </a:r>
            <a:r>
              <a:rPr lang="es-ES" smtClean="0">
                <a:hlinkClick r:id="rId3"/>
              </a:rPr>
              <a:t>forum.eionet.europa.eu/etc-sia-consortium/library/noise_database/index_html</a:t>
            </a:r>
            <a:endParaRPr lang="es-ES" smtClean="0"/>
          </a:p>
          <a:p>
            <a:endParaRPr lang="es-ES"/>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10</a:t>
            </a:fld>
            <a:endParaRPr lang="en-GB" altLang="es-ES"/>
          </a:p>
        </p:txBody>
      </p:sp>
      <p:sp>
        <p:nvSpPr>
          <p:cNvPr id="6" name="5 Marcador de fecha"/>
          <p:cNvSpPr>
            <a:spLocks noGrp="1"/>
          </p:cNvSpPr>
          <p:nvPr>
            <p:ph type="dt" sz="half" idx="12"/>
          </p:nvPr>
        </p:nvSpPr>
        <p:spPr/>
        <p:txBody>
          <a:bodyPr/>
          <a:lstStyle/>
          <a:p>
            <a:fld id="{04C0AF69-74B0-4747-8DEA-5D91E9415C0F}" type="datetime1">
              <a:rPr lang="en-GB" altLang="es-ES" smtClean="0"/>
              <a:pPr/>
              <a:t>26/11/2014</a:t>
            </a:fld>
            <a:endParaRPr lang="en-GB" altLang="es-ES"/>
          </a:p>
        </p:txBody>
      </p:sp>
    </p:spTree>
    <p:extLst>
      <p:ext uri="{BB962C8B-B14F-4D97-AF65-F5344CB8AC3E}">
        <p14:creationId xmlns="" xmlns:p14="http://schemas.microsoft.com/office/powerpoint/2010/main" val="7858669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N.O.I.S.E.: capa de cambios</a:t>
            </a:r>
            <a:endParaRPr lang="es-ES" dirty="0"/>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11</a:t>
            </a:fld>
            <a:endParaRPr lang="en-GB" altLang="es-ES"/>
          </a:p>
        </p:txBody>
      </p:sp>
      <p:sp>
        <p:nvSpPr>
          <p:cNvPr id="6" name="5 Marcador de fecha"/>
          <p:cNvSpPr>
            <a:spLocks noGrp="1"/>
          </p:cNvSpPr>
          <p:nvPr>
            <p:ph type="dt" sz="half" idx="12"/>
          </p:nvPr>
        </p:nvSpPr>
        <p:spPr/>
        <p:txBody>
          <a:bodyPr/>
          <a:lstStyle/>
          <a:p>
            <a:fld id="{B6D7648B-A026-442D-8C03-FBA8D55416FE}" type="datetime1">
              <a:rPr lang="en-GB" altLang="es-ES" smtClean="0"/>
              <a:pPr/>
              <a:t>26/11/2014</a:t>
            </a:fld>
            <a:endParaRPr lang="en-GB" altLang="es-ES"/>
          </a:p>
        </p:txBody>
      </p:sp>
      <p:pic>
        <p:nvPicPr>
          <p:cNvPr id="1026" name="Picture 2"/>
          <p:cNvPicPr>
            <a:picLocks noChangeAspect="1" noChangeArrowheads="1"/>
          </p:cNvPicPr>
          <p:nvPr/>
        </p:nvPicPr>
        <p:blipFill>
          <a:blip r:embed="rId3" cstate="print"/>
          <a:srcRect/>
          <a:stretch>
            <a:fillRect/>
          </a:stretch>
        </p:blipFill>
        <p:spPr bwMode="auto">
          <a:xfrm>
            <a:off x="755576" y="1556792"/>
            <a:ext cx="7680634" cy="431824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380025" y="1988840"/>
            <a:ext cx="7763975" cy="4365104"/>
          </a:xfrm>
          <a:prstGeom prst="rect">
            <a:avLst/>
          </a:prstGeom>
          <a:noFill/>
          <a:ln w="9525">
            <a:noFill/>
            <a:miter lim="800000"/>
            <a:headEnd/>
            <a:tailEnd/>
          </a:ln>
        </p:spPr>
      </p:pic>
    </p:spTree>
    <p:extLst>
      <p:ext uri="{BB962C8B-B14F-4D97-AF65-F5344CB8AC3E}">
        <p14:creationId xmlns="" xmlns:p14="http://schemas.microsoft.com/office/powerpoint/2010/main" val="872296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xit" presetSubtype="10" fill="hold" nodeType="withEffect">
                                  <p:stCondLst>
                                    <p:cond delay="0"/>
                                  </p:stCondLst>
                                  <p:childTnLst>
                                    <p:animEffect transition="out" filter="blinds(horizontal)">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N.O.I.S.E. mejoras 2014</a:t>
            </a:r>
            <a:endParaRPr lang="es-ES" dirty="0"/>
          </a:p>
        </p:txBody>
      </p:sp>
      <p:sp>
        <p:nvSpPr>
          <p:cNvPr id="3" name="2 Marcador de contenido"/>
          <p:cNvSpPr>
            <a:spLocks noGrp="1"/>
          </p:cNvSpPr>
          <p:nvPr>
            <p:ph idx="1"/>
          </p:nvPr>
        </p:nvSpPr>
        <p:spPr/>
        <p:txBody>
          <a:bodyPr/>
          <a:lstStyle/>
          <a:p>
            <a:r>
              <a:rPr lang="es-ES" smtClean="0"/>
              <a:t>Identify + raw data </a:t>
            </a:r>
            <a:r>
              <a:rPr lang="es-ES" smtClean="0">
                <a:sym typeface="Wingdings" panose="05000000000000000000" pitchFamily="2" charset="2"/>
              </a:rPr>
              <a:t> under review</a:t>
            </a:r>
          </a:p>
          <a:p>
            <a:r>
              <a:rPr lang="es-ES" smtClean="0">
                <a:sym typeface="Wingdings" panose="05000000000000000000" pitchFamily="2" charset="2"/>
              </a:rPr>
              <a:t>Percentages vs gap filling (in agglomerations and major roads and major railways)  new criteria</a:t>
            </a:r>
            <a:endParaRPr lang="es-ES"/>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12</a:t>
            </a:fld>
            <a:endParaRPr lang="en-GB" altLang="es-ES"/>
          </a:p>
        </p:txBody>
      </p:sp>
      <p:sp>
        <p:nvSpPr>
          <p:cNvPr id="6" name="5 Marcador de fecha"/>
          <p:cNvSpPr>
            <a:spLocks noGrp="1"/>
          </p:cNvSpPr>
          <p:nvPr>
            <p:ph type="dt" sz="half" idx="12"/>
          </p:nvPr>
        </p:nvSpPr>
        <p:spPr/>
        <p:txBody>
          <a:bodyPr/>
          <a:lstStyle/>
          <a:p>
            <a:fld id="{B6D7648B-A026-442D-8C03-FBA8D55416FE}" type="datetime1">
              <a:rPr lang="en-GB" altLang="es-ES" smtClean="0"/>
              <a:pPr/>
              <a:t>26/11/2014</a:t>
            </a:fld>
            <a:endParaRPr lang="en-GB" altLang="es-ES"/>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3650" y="1097706"/>
            <a:ext cx="8359844" cy="5805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6 Elipse"/>
          <p:cNvSpPr/>
          <p:nvPr/>
        </p:nvSpPr>
        <p:spPr bwMode="auto">
          <a:xfrm>
            <a:off x="2138718" y="3255004"/>
            <a:ext cx="1296144" cy="216024"/>
          </a:xfrm>
          <a:prstGeom prst="ellipse">
            <a:avLst/>
          </a:prstGeom>
          <a:noFill/>
          <a:ln w="25400" cap="flat" cmpd="sng" algn="ctr">
            <a:solidFill>
              <a:srgbClr val="C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
        <p:nvSpPr>
          <p:cNvPr id="9" name="8 Elipse"/>
          <p:cNvSpPr/>
          <p:nvPr/>
        </p:nvSpPr>
        <p:spPr bwMode="auto">
          <a:xfrm>
            <a:off x="7410292" y="2420888"/>
            <a:ext cx="1296144" cy="432048"/>
          </a:xfrm>
          <a:prstGeom prst="ellipse">
            <a:avLst/>
          </a:prstGeom>
          <a:noFill/>
          <a:ln w="25400" cap="flat" cmpd="sng" algn="ctr">
            <a:solidFill>
              <a:srgbClr val="C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 xmlns:p14="http://schemas.microsoft.com/office/powerpoint/2010/main" val="3540566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N.O.I.S.E. </a:t>
            </a:r>
            <a:r>
              <a:rPr lang="es-ES" dirty="0" smtClean="0"/>
              <a:t>mejoras 2014</a:t>
            </a:r>
            <a:endParaRPr lang="es-ES" dirty="0"/>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13</a:t>
            </a:fld>
            <a:endParaRPr lang="en-GB" altLang="es-ES"/>
          </a:p>
        </p:txBody>
      </p:sp>
      <p:sp>
        <p:nvSpPr>
          <p:cNvPr id="6" name="5 Marcador de fecha"/>
          <p:cNvSpPr>
            <a:spLocks noGrp="1"/>
          </p:cNvSpPr>
          <p:nvPr>
            <p:ph type="dt" sz="half" idx="12"/>
          </p:nvPr>
        </p:nvSpPr>
        <p:spPr/>
        <p:txBody>
          <a:bodyPr/>
          <a:lstStyle/>
          <a:p>
            <a:fld id="{62084A90-F956-45E0-A186-D22F4E70867E}" type="datetime1">
              <a:rPr lang="en-GB" altLang="es-ES" smtClean="0"/>
              <a:pPr/>
              <a:t>26/11/2014</a:t>
            </a:fld>
            <a:endParaRPr lang="en-GB" altLang="es-ES"/>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1124744"/>
            <a:ext cx="6227148" cy="4320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00895" y="3429000"/>
            <a:ext cx="4915740" cy="34005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9 Elipse"/>
          <p:cNvSpPr/>
          <p:nvPr/>
        </p:nvSpPr>
        <p:spPr bwMode="auto">
          <a:xfrm>
            <a:off x="1619672" y="2272440"/>
            <a:ext cx="648072" cy="576064"/>
          </a:xfrm>
          <a:prstGeom prst="ellipse">
            <a:avLst/>
          </a:prstGeom>
          <a:noFill/>
          <a:ln w="25400" cap="flat" cmpd="sng" algn="ctr">
            <a:solidFill>
              <a:srgbClr val="C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
        <p:nvSpPr>
          <p:cNvPr id="11" name="10 Elipse"/>
          <p:cNvSpPr/>
          <p:nvPr/>
        </p:nvSpPr>
        <p:spPr bwMode="auto">
          <a:xfrm>
            <a:off x="6019333" y="4863591"/>
            <a:ext cx="489423" cy="405343"/>
          </a:xfrm>
          <a:prstGeom prst="ellipse">
            <a:avLst/>
          </a:prstGeom>
          <a:noFill/>
          <a:ln w="25400" cap="flat" cmpd="sng" algn="ctr">
            <a:solidFill>
              <a:srgbClr val="C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
        <p:nvSpPr>
          <p:cNvPr id="12" name="11 Elipse"/>
          <p:cNvSpPr/>
          <p:nvPr/>
        </p:nvSpPr>
        <p:spPr bwMode="auto">
          <a:xfrm>
            <a:off x="3131840" y="2924944"/>
            <a:ext cx="576064" cy="562711"/>
          </a:xfrm>
          <a:prstGeom prst="ellipse">
            <a:avLst/>
          </a:prstGeom>
          <a:noFill/>
          <a:ln w="25400" cap="flat" cmpd="sng" algn="ctr">
            <a:solidFill>
              <a:srgbClr val="C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
        <p:nvSpPr>
          <p:cNvPr id="13" name="12 Elipse"/>
          <p:cNvSpPr/>
          <p:nvPr/>
        </p:nvSpPr>
        <p:spPr bwMode="auto">
          <a:xfrm>
            <a:off x="4860032" y="4415596"/>
            <a:ext cx="584910" cy="288032"/>
          </a:xfrm>
          <a:prstGeom prst="ellipse">
            <a:avLst/>
          </a:prstGeom>
          <a:noFill/>
          <a:ln w="25400" cap="flat" cmpd="sng" algn="ctr">
            <a:solidFill>
              <a:srgbClr val="C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 xmlns:p14="http://schemas.microsoft.com/office/powerpoint/2010/main" val="7232841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En las próximas semanas…</a:t>
            </a:r>
            <a:endParaRPr lang="es-ES"/>
          </a:p>
        </p:txBody>
      </p:sp>
      <p:sp>
        <p:nvSpPr>
          <p:cNvPr id="3" name="2 Marcador de contenido"/>
          <p:cNvSpPr>
            <a:spLocks noGrp="1"/>
          </p:cNvSpPr>
          <p:nvPr>
            <p:ph idx="1"/>
          </p:nvPr>
        </p:nvSpPr>
        <p:spPr/>
        <p:txBody>
          <a:bodyPr/>
          <a:lstStyle/>
          <a:p>
            <a:r>
              <a:rPr lang="es-ES" smtClean="0"/>
              <a:t>Publicación del primer informe de la AEMA sobre contaminación acústica en Europa</a:t>
            </a:r>
          </a:p>
          <a:p>
            <a:r>
              <a:rPr lang="es-ES" smtClean="0"/>
              <a:t>Y el año que viene: </a:t>
            </a:r>
          </a:p>
          <a:p>
            <a:pPr lvl="1"/>
            <a:r>
              <a:rPr lang="es-ES" smtClean="0"/>
              <a:t>Áreas tranquilas potenciales a escala europea</a:t>
            </a:r>
          </a:p>
          <a:p>
            <a:pPr lvl="1"/>
            <a:r>
              <a:rPr lang="es-ES" smtClean="0"/>
              <a:t>Historias de éxito en contaminación acústica</a:t>
            </a:r>
            <a:endParaRPr lang="es-ES"/>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14</a:t>
            </a:fld>
            <a:endParaRPr lang="en-GB" altLang="es-ES"/>
          </a:p>
        </p:txBody>
      </p:sp>
      <p:sp>
        <p:nvSpPr>
          <p:cNvPr id="6" name="5 Marcador de fecha"/>
          <p:cNvSpPr>
            <a:spLocks noGrp="1"/>
          </p:cNvSpPr>
          <p:nvPr>
            <p:ph type="dt" sz="half" idx="12"/>
          </p:nvPr>
        </p:nvSpPr>
        <p:spPr/>
        <p:txBody>
          <a:bodyPr/>
          <a:lstStyle/>
          <a:p>
            <a:fld id="{04C0AF69-74B0-4747-8DEA-5D91E9415C0F}" type="datetime1">
              <a:rPr lang="en-GB" altLang="es-ES" smtClean="0"/>
              <a:pPr/>
              <a:t>26/11/2014</a:t>
            </a:fld>
            <a:endParaRPr lang="en-GB" altLang="es-ES"/>
          </a:p>
        </p:txBody>
      </p:sp>
    </p:spTree>
    <p:extLst>
      <p:ext uri="{BB962C8B-B14F-4D97-AF65-F5344CB8AC3E}">
        <p14:creationId xmlns="" xmlns:p14="http://schemas.microsoft.com/office/powerpoint/2010/main" val="9935296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Alguna pregunta?</a:t>
            </a:r>
            <a:endParaRPr lang="es-ES"/>
          </a:p>
        </p:txBody>
      </p:sp>
      <p:sp>
        <p:nvSpPr>
          <p:cNvPr id="3" name="2 Marcador de contenido"/>
          <p:cNvSpPr>
            <a:spLocks noGrp="1"/>
          </p:cNvSpPr>
          <p:nvPr>
            <p:ph idx="1"/>
          </p:nvPr>
        </p:nvSpPr>
        <p:spPr>
          <a:xfrm>
            <a:off x="1043608" y="2636912"/>
            <a:ext cx="7772400" cy="864096"/>
          </a:xfrm>
        </p:spPr>
        <p:txBody>
          <a:bodyPr/>
          <a:lstStyle/>
          <a:p>
            <a:pPr marL="0" indent="0">
              <a:buNone/>
            </a:pPr>
            <a:r>
              <a:rPr lang="es-ES" smtClean="0"/>
              <a:t>Muchas gracias por vuestra atención!</a:t>
            </a:r>
            <a:endParaRPr lang="es-ES"/>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15</a:t>
            </a:fld>
            <a:endParaRPr lang="en-GB" altLang="es-ES"/>
          </a:p>
        </p:txBody>
      </p:sp>
      <p:sp>
        <p:nvSpPr>
          <p:cNvPr id="6" name="5 Marcador de fecha"/>
          <p:cNvSpPr>
            <a:spLocks noGrp="1"/>
          </p:cNvSpPr>
          <p:nvPr>
            <p:ph type="dt" sz="half" idx="12"/>
          </p:nvPr>
        </p:nvSpPr>
        <p:spPr/>
        <p:txBody>
          <a:bodyPr/>
          <a:lstStyle/>
          <a:p>
            <a:fld id="{8D34F235-2742-479F-9B96-FA2493D6E390}" type="datetime1">
              <a:rPr lang="en-GB" altLang="es-ES" smtClean="0"/>
              <a:pPr/>
              <a:t>26/11/2014</a:t>
            </a:fld>
            <a:endParaRPr lang="en-GB" altLang="es-ES"/>
          </a:p>
        </p:txBody>
      </p:sp>
      <p:sp>
        <p:nvSpPr>
          <p:cNvPr id="7" name="2 Marcador de contenido"/>
          <p:cNvSpPr txBox="1">
            <a:spLocks/>
          </p:cNvSpPr>
          <p:nvPr/>
        </p:nvSpPr>
        <p:spPr bwMode="auto">
          <a:xfrm>
            <a:off x="2483768" y="4437112"/>
            <a:ext cx="4824537" cy="432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s-ES" sz="2000" kern="0" dirty="0" smtClean="0"/>
              <a:t>Núria Blanes, nuria.blanes@uab.cat</a:t>
            </a:r>
            <a:endParaRPr lang="es-ES" sz="2000" kern="0" dirty="0"/>
          </a:p>
        </p:txBody>
      </p:sp>
    </p:spTree>
    <p:extLst>
      <p:ext uri="{BB962C8B-B14F-4D97-AF65-F5344CB8AC3E}">
        <p14:creationId xmlns="" xmlns:p14="http://schemas.microsoft.com/office/powerpoint/2010/main" val="7072419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AF33D7B-FDFC-4CA2-9E79-5C90E9258734}" type="slidenum">
              <a:rPr lang="en-GB" altLang="es-ES"/>
              <a:pPr/>
              <a:t>2</a:t>
            </a:fld>
            <a:endParaRPr lang="en-GB" altLang="es-ES"/>
          </a:p>
        </p:txBody>
      </p:sp>
      <p:sp>
        <p:nvSpPr>
          <p:cNvPr id="6" name="5 Marcador de fecha"/>
          <p:cNvSpPr>
            <a:spLocks noGrp="1"/>
          </p:cNvSpPr>
          <p:nvPr>
            <p:ph type="dt" sz="half" idx="12"/>
          </p:nvPr>
        </p:nvSpPr>
        <p:spPr/>
        <p:txBody>
          <a:bodyPr/>
          <a:lstStyle/>
          <a:p>
            <a:fld id="{0114C210-2E25-466F-AEFE-97E55D98233A}" type="datetime1">
              <a:rPr lang="en-GB" altLang="es-ES" smtClean="0"/>
              <a:pPr/>
              <a:t>26/11/2014</a:t>
            </a:fld>
            <a:endParaRPr lang="en-GB" altLang="es-ES"/>
          </a:p>
        </p:txBody>
      </p:sp>
      <p:sp>
        <p:nvSpPr>
          <p:cNvPr id="106498" name="Rectangle 2"/>
          <p:cNvSpPr>
            <a:spLocks noGrp="1" noChangeArrowheads="1"/>
          </p:cNvSpPr>
          <p:nvPr>
            <p:ph type="title"/>
          </p:nvPr>
        </p:nvSpPr>
        <p:spPr>
          <a:xfrm>
            <a:off x="1115616" y="204788"/>
            <a:ext cx="7418784" cy="938212"/>
          </a:xfrm>
        </p:spPr>
        <p:txBody>
          <a:bodyPr/>
          <a:lstStyle/>
          <a:p>
            <a:r>
              <a:rPr lang="es-ES" altLang="es-ES" smtClean="0"/>
              <a:t>Índice</a:t>
            </a:r>
            <a:endParaRPr lang="es-ES" altLang="es-ES"/>
          </a:p>
        </p:txBody>
      </p:sp>
      <p:sp>
        <p:nvSpPr>
          <p:cNvPr id="106499" name="Rectangle 3"/>
          <p:cNvSpPr>
            <a:spLocks noGrp="1" noChangeArrowheads="1"/>
          </p:cNvSpPr>
          <p:nvPr>
            <p:ph type="body" idx="1"/>
          </p:nvPr>
        </p:nvSpPr>
        <p:spPr/>
        <p:txBody>
          <a:bodyPr/>
          <a:lstStyle/>
          <a:p>
            <a:r>
              <a:rPr lang="es-ES" altLang="es-ES" dirty="0" smtClean="0"/>
              <a:t>Qué datos están disponibles en Europa?</a:t>
            </a:r>
          </a:p>
          <a:p>
            <a:r>
              <a:rPr lang="es-ES" altLang="es-ES" dirty="0" smtClean="0"/>
              <a:t>Resultados de los mapas estratégicos de ruido de segunda fase</a:t>
            </a:r>
          </a:p>
          <a:p>
            <a:r>
              <a:rPr lang="es-ES" altLang="es-ES" dirty="0" smtClean="0"/>
              <a:t>Dónde encontrar éstos datos?</a:t>
            </a:r>
          </a:p>
          <a:p>
            <a:r>
              <a:rPr lang="es-ES" altLang="es-ES" dirty="0" smtClean="0"/>
              <a:t>Novedades de NOISE en 2014</a:t>
            </a:r>
          </a:p>
          <a:p>
            <a:r>
              <a:rPr lang="es-ES" altLang="es-ES" dirty="0" smtClean="0"/>
              <a:t>Qué se pretende hacer con éstos datos, en breve? </a:t>
            </a:r>
            <a:endParaRPr lang="es-ES" altLang="es-ES" dirty="0"/>
          </a:p>
          <a:p>
            <a:endParaRPr lang="es-ES" altLang="es-E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10 junio 2014 – Fuentes de ruido</a:t>
            </a:r>
            <a:endParaRPr lang="es-ES"/>
          </a:p>
        </p:txBody>
      </p:sp>
      <p:graphicFrame>
        <p:nvGraphicFramePr>
          <p:cNvPr id="7" name="6 Marcador de contenido"/>
          <p:cNvGraphicFramePr>
            <a:graphicFrameLocks noGrp="1"/>
          </p:cNvGraphicFramePr>
          <p:nvPr>
            <p:ph idx="1"/>
            <p:extLst>
              <p:ext uri="{D42A27DB-BD31-4B8C-83A1-F6EECF244321}">
                <p14:modId xmlns="" xmlns:p14="http://schemas.microsoft.com/office/powerpoint/2010/main" val="3174053253"/>
              </p:ext>
            </p:extLst>
          </p:nvPr>
        </p:nvGraphicFramePr>
        <p:xfrm>
          <a:off x="755576" y="1412776"/>
          <a:ext cx="8309992" cy="4284938"/>
        </p:xfrm>
        <a:graphic>
          <a:graphicData uri="http://schemas.openxmlformats.org/drawingml/2006/table">
            <a:tbl>
              <a:tblPr firstRow="1" bandRow="1">
                <a:tableStyleId>{5C22544A-7EE6-4342-B048-85BDC9FD1C3A}</a:tableStyleId>
              </a:tblPr>
              <a:tblGrid>
                <a:gridCol w="3072675"/>
                <a:gridCol w="2989055"/>
                <a:gridCol w="2248262"/>
              </a:tblGrid>
              <a:tr h="610315">
                <a:tc>
                  <a:txBody>
                    <a:bodyPr/>
                    <a:lstStyle/>
                    <a:p>
                      <a:pPr algn="ctr"/>
                      <a:r>
                        <a:rPr lang="es-ES" dirty="0" smtClean="0">
                          <a:solidFill>
                            <a:srgbClr val="00817C"/>
                          </a:solidFill>
                        </a:rPr>
                        <a:t>Fuentes</a:t>
                      </a:r>
                      <a:r>
                        <a:rPr lang="es-ES" baseline="0" dirty="0" smtClean="0">
                          <a:solidFill>
                            <a:srgbClr val="00817C"/>
                          </a:solidFill>
                        </a:rPr>
                        <a:t> de ruido</a:t>
                      </a:r>
                      <a:r>
                        <a:rPr lang="es-ES" dirty="0" smtClean="0">
                          <a:solidFill>
                            <a:srgbClr val="00817C"/>
                          </a:solidFill>
                        </a:rPr>
                        <a:t> 2005</a:t>
                      </a:r>
                      <a:endParaRPr lang="es-ES" dirty="0">
                        <a:solidFill>
                          <a:srgbClr val="00817C"/>
                        </a:solidFill>
                      </a:endParaRPr>
                    </a:p>
                  </a:txBody>
                  <a:tcPr/>
                </a:tc>
                <a:tc>
                  <a:txBody>
                    <a:bodyPr/>
                    <a:lstStyle/>
                    <a:p>
                      <a:pPr algn="ctr"/>
                      <a:r>
                        <a:rPr lang="es-ES" dirty="0" smtClean="0">
                          <a:solidFill>
                            <a:srgbClr val="00817C"/>
                          </a:solidFill>
                        </a:rPr>
                        <a:t>Fuentes</a:t>
                      </a:r>
                      <a:r>
                        <a:rPr lang="es-ES" baseline="0" dirty="0" smtClean="0">
                          <a:solidFill>
                            <a:srgbClr val="00817C"/>
                          </a:solidFill>
                        </a:rPr>
                        <a:t> de ruido</a:t>
                      </a:r>
                      <a:r>
                        <a:rPr lang="es-ES" dirty="0" smtClean="0">
                          <a:solidFill>
                            <a:srgbClr val="00817C"/>
                          </a:solidFill>
                        </a:rPr>
                        <a:t> 2010</a:t>
                      </a:r>
                      <a:endParaRPr lang="es-ES" dirty="0">
                        <a:solidFill>
                          <a:srgbClr val="00817C"/>
                        </a:solidFill>
                      </a:endParaRPr>
                    </a:p>
                  </a:txBody>
                  <a:tcPr/>
                </a:tc>
                <a:tc>
                  <a:txBody>
                    <a:bodyPr/>
                    <a:lstStyle/>
                    <a:p>
                      <a:pPr algn="ctr"/>
                      <a:r>
                        <a:rPr lang="es-ES" dirty="0" smtClean="0">
                          <a:solidFill>
                            <a:srgbClr val="00817C"/>
                          </a:solidFill>
                        </a:rPr>
                        <a:t>Países que faltan para entregar </a:t>
                      </a:r>
                      <a:r>
                        <a:rPr lang="es-ES" dirty="0" err="1" smtClean="0">
                          <a:solidFill>
                            <a:srgbClr val="00817C"/>
                          </a:solidFill>
                        </a:rPr>
                        <a:t>info</a:t>
                      </a:r>
                      <a:endParaRPr lang="es-ES" dirty="0">
                        <a:solidFill>
                          <a:srgbClr val="00817C"/>
                        </a:solidFill>
                      </a:endParaRPr>
                    </a:p>
                  </a:txBody>
                  <a:tcPr/>
                </a:tc>
              </a:tr>
              <a:tr h="755629">
                <a:tc>
                  <a:txBody>
                    <a:bodyPr/>
                    <a:lstStyle/>
                    <a:p>
                      <a:pPr algn="ctr"/>
                      <a:r>
                        <a:rPr lang="es-ES" dirty="0" smtClean="0"/>
                        <a:t>164 </a:t>
                      </a:r>
                      <a:r>
                        <a:rPr lang="es-ES" dirty="0" smtClean="0"/>
                        <a:t>aglomeraciones </a:t>
                      </a:r>
                      <a:endParaRPr lang="es-ES" dirty="0" smtClean="0"/>
                    </a:p>
                    <a:p>
                      <a:pPr algn="ctr"/>
                      <a:r>
                        <a:rPr lang="es-ES" sz="1400" dirty="0" smtClean="0"/>
                        <a:t>(25 </a:t>
                      </a:r>
                      <a:r>
                        <a:rPr lang="es-ES" sz="1400" dirty="0" smtClean="0"/>
                        <a:t>países </a:t>
                      </a:r>
                      <a:r>
                        <a:rPr lang="es-ES" sz="1400" dirty="0" smtClean="0"/>
                        <a:t>&amp; </a:t>
                      </a:r>
                      <a:r>
                        <a:rPr lang="es-ES" sz="1400" dirty="0" smtClean="0"/>
                        <a:t>4 países</a:t>
                      </a:r>
                      <a:r>
                        <a:rPr lang="es-ES" sz="1400" baseline="0" dirty="0" smtClean="0"/>
                        <a:t> no aplicable</a:t>
                      </a:r>
                      <a:r>
                        <a:rPr lang="es-ES" sz="1400" dirty="0" smtClean="0"/>
                        <a:t>)</a:t>
                      </a:r>
                      <a:endParaRPr lang="es-ES" sz="1400" dirty="0"/>
                    </a:p>
                  </a:txBody>
                  <a:tcPr/>
                </a:tc>
                <a:tc>
                  <a:txBody>
                    <a:bodyPr/>
                    <a:lstStyle/>
                    <a:p>
                      <a:pPr algn="ctr"/>
                      <a:r>
                        <a:rPr lang="es-ES" dirty="0" smtClean="0"/>
                        <a:t>472</a:t>
                      </a:r>
                      <a:r>
                        <a:rPr lang="es-ES" baseline="0" dirty="0" smtClean="0"/>
                        <a:t> </a:t>
                      </a:r>
                      <a:r>
                        <a:rPr lang="es-ES" baseline="0" dirty="0" smtClean="0"/>
                        <a:t>aglomeraciones </a:t>
                      </a:r>
                      <a:endParaRPr lang="es-ES" baseline="0" dirty="0" smtClean="0"/>
                    </a:p>
                    <a:p>
                      <a:pPr algn="ctr"/>
                      <a:r>
                        <a:rPr lang="es-ES" sz="1400" baseline="0" dirty="0" smtClean="0"/>
                        <a:t>(32 </a:t>
                      </a:r>
                      <a:r>
                        <a:rPr lang="es-ES" sz="1400" baseline="0" dirty="0" smtClean="0"/>
                        <a:t>países*)</a:t>
                      </a:r>
                      <a:endParaRPr lang="es-ES" sz="1400" dirty="0"/>
                    </a:p>
                  </a:txBody>
                  <a:tcPr/>
                </a:tc>
                <a:tc>
                  <a:txBody>
                    <a:bodyPr/>
                    <a:lstStyle/>
                    <a:p>
                      <a:pPr algn="ctr"/>
                      <a:r>
                        <a:rPr lang="es-ES" dirty="0" smtClean="0"/>
                        <a:t>3 países</a:t>
                      </a:r>
                      <a:endParaRPr lang="es-ES" dirty="0"/>
                    </a:p>
                  </a:txBody>
                  <a:tcPr/>
                </a:tc>
              </a:tr>
              <a:tr h="755629">
                <a:tc>
                  <a:txBody>
                    <a:bodyPr/>
                    <a:lstStyle/>
                    <a:p>
                      <a:pPr algn="ctr"/>
                      <a:r>
                        <a:rPr lang="es-ES" dirty="0" smtClean="0"/>
                        <a:t>78 </a:t>
                      </a:r>
                      <a:r>
                        <a:rPr lang="es-ES" dirty="0" smtClean="0"/>
                        <a:t>grandes aeropuertos</a:t>
                      </a:r>
                      <a:endParaRPr lang="es-ES" dirty="0" smtClean="0"/>
                    </a:p>
                    <a:p>
                      <a:pPr algn="ctr"/>
                      <a:r>
                        <a:rPr lang="es-ES" sz="1400" dirty="0" smtClean="0"/>
                        <a:t>(20 </a:t>
                      </a:r>
                      <a:r>
                        <a:rPr lang="es-ES" sz="1400" dirty="0" smtClean="0"/>
                        <a:t>países </a:t>
                      </a:r>
                      <a:r>
                        <a:rPr lang="es-ES" sz="1400" baseline="0" dirty="0" smtClean="0"/>
                        <a:t>&amp; </a:t>
                      </a:r>
                      <a:r>
                        <a:rPr lang="es-ES" sz="1400" baseline="0" dirty="0" smtClean="0"/>
                        <a:t>9 </a:t>
                      </a:r>
                      <a:r>
                        <a:rPr lang="es-ES" sz="1400" baseline="0" dirty="0" smtClean="0"/>
                        <a:t>países no aplicable</a:t>
                      </a:r>
                      <a:r>
                        <a:rPr lang="es-ES" sz="1400" dirty="0" smtClean="0"/>
                        <a:t>)</a:t>
                      </a:r>
                      <a:endParaRPr lang="es-ES" sz="1400" dirty="0"/>
                    </a:p>
                  </a:txBody>
                  <a:tcPr/>
                </a:tc>
                <a:tc>
                  <a:txBody>
                    <a:bodyPr/>
                    <a:lstStyle/>
                    <a:p>
                      <a:pPr algn="ctr"/>
                      <a:r>
                        <a:rPr lang="es-ES" dirty="0" smtClean="0"/>
                        <a:t>93 grandes aeropuertos**</a:t>
                      </a:r>
                      <a:endParaRPr lang="es-ES" dirty="0" smtClean="0"/>
                    </a:p>
                    <a:p>
                      <a:pPr algn="ctr"/>
                      <a:r>
                        <a:rPr lang="es-ES" sz="1400" dirty="0" smtClean="0"/>
                        <a:t>(23 </a:t>
                      </a:r>
                      <a:r>
                        <a:rPr lang="es-ES" sz="1400" dirty="0" smtClean="0"/>
                        <a:t>países &amp; </a:t>
                      </a:r>
                      <a:r>
                        <a:rPr lang="es-ES" sz="1400" dirty="0" smtClean="0"/>
                        <a:t>7 </a:t>
                      </a:r>
                      <a:r>
                        <a:rPr lang="es-ES" sz="1400" dirty="0" smtClean="0"/>
                        <a:t>países no aplicable)</a:t>
                      </a:r>
                      <a:endParaRPr lang="es-ES" sz="1400" dirty="0"/>
                    </a:p>
                  </a:txBody>
                  <a:tcPr/>
                </a:tc>
                <a:tc>
                  <a:txBody>
                    <a:bodyPr/>
                    <a:lstStyle/>
                    <a:p>
                      <a:pPr algn="ctr"/>
                      <a:r>
                        <a:rPr lang="es-ES" dirty="0" smtClean="0"/>
                        <a:t>9 países</a:t>
                      </a:r>
                      <a:endParaRPr lang="es-ES" dirty="0"/>
                    </a:p>
                  </a:txBody>
                  <a:tcPr/>
                </a:tc>
              </a:tr>
              <a:tr h="959067">
                <a:tc>
                  <a:txBody>
                    <a:bodyPr/>
                    <a:lstStyle/>
                    <a:p>
                      <a:pPr algn="ctr"/>
                      <a:r>
                        <a:rPr lang="es-ES" dirty="0" smtClean="0"/>
                        <a:t>11.800</a:t>
                      </a:r>
                      <a:r>
                        <a:rPr lang="es-ES" baseline="0" dirty="0" smtClean="0"/>
                        <a:t> km </a:t>
                      </a:r>
                      <a:r>
                        <a:rPr lang="es-ES" baseline="0" dirty="0" smtClean="0"/>
                        <a:t>de </a:t>
                      </a:r>
                      <a:r>
                        <a:rPr lang="es-ES" baseline="0" dirty="0" err="1" smtClean="0"/>
                        <a:t>infrastructuras</a:t>
                      </a:r>
                      <a:r>
                        <a:rPr lang="es-ES" baseline="0" dirty="0" smtClean="0"/>
                        <a:t> ferroviaria</a:t>
                      </a:r>
                      <a:endParaRPr lang="es-ES" baseline="0" dirty="0" smtClean="0"/>
                    </a:p>
                    <a:p>
                      <a:pPr algn="ctr"/>
                      <a:r>
                        <a:rPr lang="es-ES" sz="1400" baseline="0" dirty="0" smtClean="0"/>
                        <a:t>(21 </a:t>
                      </a:r>
                      <a:r>
                        <a:rPr lang="es-ES" sz="1400" baseline="0" dirty="0" smtClean="0"/>
                        <a:t>países &amp; 8 países no aplicable)***</a:t>
                      </a:r>
                      <a:endParaRPr lang="es-ES" sz="1400" dirty="0"/>
                    </a:p>
                  </a:txBody>
                  <a:tcPr/>
                </a:tc>
                <a:tc>
                  <a:txBody>
                    <a:bodyPr/>
                    <a:lstStyle/>
                    <a:p>
                      <a:pPr algn="ctr"/>
                      <a:r>
                        <a:rPr lang="es-ES" dirty="0" smtClean="0"/>
                        <a:t>42.721 km </a:t>
                      </a:r>
                      <a:r>
                        <a:rPr lang="es-ES" dirty="0" smtClean="0"/>
                        <a:t>de </a:t>
                      </a:r>
                      <a:r>
                        <a:rPr lang="es-ES" dirty="0" err="1" smtClean="0"/>
                        <a:t>infrastructuras</a:t>
                      </a:r>
                      <a:r>
                        <a:rPr lang="es-ES" dirty="0" smtClean="0"/>
                        <a:t> ferroviarias</a:t>
                      </a:r>
                      <a:endParaRPr lang="es-ES" dirty="0" smtClean="0"/>
                    </a:p>
                    <a:p>
                      <a:pPr algn="ctr"/>
                      <a:r>
                        <a:rPr lang="es-ES" sz="1400" dirty="0" smtClean="0"/>
                        <a:t>(23 </a:t>
                      </a:r>
                      <a:r>
                        <a:rPr lang="es-ES" sz="1400" dirty="0" smtClean="0"/>
                        <a:t>países</a:t>
                      </a:r>
                      <a:r>
                        <a:rPr lang="es-ES" sz="1400" i="1" dirty="0" smtClean="0"/>
                        <a:t>+ 3 países información 2005 </a:t>
                      </a:r>
                      <a:r>
                        <a:rPr lang="es-ES" sz="1400" dirty="0" smtClean="0"/>
                        <a:t>&amp; </a:t>
                      </a:r>
                      <a:r>
                        <a:rPr lang="es-ES" sz="1400" dirty="0" smtClean="0"/>
                        <a:t>4 </a:t>
                      </a:r>
                      <a:r>
                        <a:rPr lang="es-ES" sz="1400" dirty="0" smtClean="0"/>
                        <a:t>países no aplicable)</a:t>
                      </a:r>
                      <a:endParaRPr lang="es-E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5 países</a:t>
                      </a:r>
                    </a:p>
                    <a:p>
                      <a:pPr algn="ctr"/>
                      <a:endParaRPr lang="es-ES" dirty="0"/>
                    </a:p>
                  </a:txBody>
                  <a:tcPr/>
                </a:tc>
              </a:tr>
              <a:tr h="890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122.300 km </a:t>
                      </a:r>
                      <a:r>
                        <a:rPr lang="es-ES" dirty="0" smtClean="0"/>
                        <a:t>de grandes carreteras</a:t>
                      </a:r>
                      <a:endParaRPr lang="es-E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(29 </a:t>
                      </a:r>
                      <a:r>
                        <a:rPr lang="es-ES" sz="1400" dirty="0" smtClean="0"/>
                        <a:t>países)***</a:t>
                      </a:r>
                      <a:endParaRPr lang="es-ES" dirty="0"/>
                    </a:p>
                  </a:txBody>
                  <a:tcPr/>
                </a:tc>
                <a:tc>
                  <a:txBody>
                    <a:bodyPr/>
                    <a:lstStyle/>
                    <a:p>
                      <a:pPr algn="ctr"/>
                      <a:r>
                        <a:rPr lang="es-ES" dirty="0" smtClean="0"/>
                        <a:t>196.100 km </a:t>
                      </a:r>
                      <a:r>
                        <a:rPr lang="es-ES" dirty="0" smtClean="0"/>
                        <a:t>de grandes carreteras</a:t>
                      </a:r>
                      <a:endParaRPr lang="es-ES" dirty="0" smtClean="0"/>
                    </a:p>
                    <a:p>
                      <a:pPr algn="ctr"/>
                      <a:r>
                        <a:rPr lang="es-ES" sz="1400" dirty="0" smtClean="0"/>
                        <a:t>(27 </a:t>
                      </a:r>
                      <a:r>
                        <a:rPr lang="es-ES" sz="1400" dirty="0" smtClean="0"/>
                        <a:t>países</a:t>
                      </a:r>
                      <a:r>
                        <a:rPr lang="es-ES" sz="1400" i="1" dirty="0" smtClean="0"/>
                        <a:t>+ </a:t>
                      </a:r>
                      <a:r>
                        <a:rPr lang="es-ES" sz="1400" i="1" dirty="0" smtClean="0"/>
                        <a:t>5 </a:t>
                      </a:r>
                      <a:r>
                        <a:rPr lang="es-ES" sz="1400" i="1" dirty="0" smtClean="0"/>
                        <a:t>países información 2005</a:t>
                      </a:r>
                      <a:r>
                        <a:rPr lang="es-ES" sz="1400" dirty="0" smtClean="0"/>
                        <a:t>)* </a:t>
                      </a:r>
                      <a:r>
                        <a:rPr lang="es-ES" sz="1400" dirty="0" smtClean="0"/>
                        <a:t>&amp; ****</a:t>
                      </a:r>
                      <a:endParaRPr lang="es-E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5 países</a:t>
                      </a:r>
                      <a:endParaRPr lang="es-ES" dirty="0"/>
                    </a:p>
                  </a:txBody>
                  <a:tcPr/>
                </a:tc>
              </a:tr>
            </a:tbl>
          </a:graphicData>
        </a:graphic>
      </p:graphicFrame>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3</a:t>
            </a:fld>
            <a:endParaRPr lang="en-GB" altLang="es-ES"/>
          </a:p>
        </p:txBody>
      </p:sp>
      <p:sp>
        <p:nvSpPr>
          <p:cNvPr id="6" name="5 Marcador de fecha"/>
          <p:cNvSpPr>
            <a:spLocks noGrp="1"/>
          </p:cNvSpPr>
          <p:nvPr>
            <p:ph type="dt" sz="half" idx="12"/>
          </p:nvPr>
        </p:nvSpPr>
        <p:spPr/>
        <p:txBody>
          <a:bodyPr/>
          <a:lstStyle/>
          <a:p>
            <a:fld id="{949B35CD-3CB3-4CB0-943C-8EE6C58CC3B3}" type="datetime1">
              <a:rPr lang="en-GB" altLang="es-ES" smtClean="0"/>
              <a:pPr/>
              <a:t>26/11/2014</a:t>
            </a:fld>
            <a:endParaRPr lang="en-GB" altLang="es-ES"/>
          </a:p>
        </p:txBody>
      </p:sp>
      <p:sp>
        <p:nvSpPr>
          <p:cNvPr id="8" name="7 CuadroTexto"/>
          <p:cNvSpPr txBox="1"/>
          <p:nvPr/>
        </p:nvSpPr>
        <p:spPr>
          <a:xfrm>
            <a:off x="755576" y="5661248"/>
            <a:ext cx="7560840" cy="938719"/>
          </a:xfrm>
          <a:prstGeom prst="rect">
            <a:avLst/>
          </a:prstGeom>
          <a:noFill/>
        </p:spPr>
        <p:txBody>
          <a:bodyPr wrap="square" rtlCol="0">
            <a:spAutoFit/>
          </a:bodyPr>
          <a:lstStyle/>
          <a:p>
            <a:r>
              <a:rPr lang="es-ES" sz="1100" dirty="0" smtClean="0">
                <a:latin typeface="+mj-lt"/>
              </a:rPr>
              <a:t>* </a:t>
            </a:r>
            <a:r>
              <a:rPr lang="es-ES" sz="1100" dirty="0" smtClean="0">
                <a:latin typeface="+mj-lt"/>
              </a:rPr>
              <a:t>Incluye </a:t>
            </a:r>
            <a:r>
              <a:rPr lang="es-ES" sz="1100" dirty="0" err="1" smtClean="0">
                <a:latin typeface="+mj-lt"/>
              </a:rPr>
              <a:t>Fyrom</a:t>
            </a:r>
            <a:r>
              <a:rPr lang="es-ES" sz="1100" dirty="0" smtClean="0">
                <a:latin typeface="+mj-lt"/>
              </a:rPr>
              <a:t> – Macedonia</a:t>
            </a:r>
          </a:p>
          <a:p>
            <a:r>
              <a:rPr lang="es-ES" sz="1100" dirty="0" smtClean="0">
                <a:latin typeface="+mj-lt"/>
              </a:rPr>
              <a:t>** 2 </a:t>
            </a:r>
            <a:r>
              <a:rPr lang="es-ES" sz="1100" dirty="0" smtClean="0">
                <a:latin typeface="+mj-lt"/>
              </a:rPr>
              <a:t> aeropuertos compartidos entre regiones y 1 aeropuerto compartido entre 3 países</a:t>
            </a:r>
            <a:endParaRPr lang="es-ES" sz="1100" dirty="0" smtClean="0">
              <a:latin typeface="+mj-lt"/>
            </a:endParaRPr>
          </a:p>
          <a:p>
            <a:r>
              <a:rPr lang="es-ES" sz="1100" dirty="0" smtClean="0">
                <a:latin typeface="+mj-lt"/>
              </a:rPr>
              <a:t>*** </a:t>
            </a:r>
            <a:r>
              <a:rPr lang="es-ES" sz="1100" dirty="0" smtClean="0">
                <a:latin typeface="+mj-lt"/>
              </a:rPr>
              <a:t>Suiza se excluye porque no hay información sobre longitud, pero si sobre exposición al ruido</a:t>
            </a:r>
            <a:endParaRPr lang="es-ES" sz="1100" dirty="0" smtClean="0">
              <a:latin typeface="+mj-lt"/>
            </a:endParaRPr>
          </a:p>
          <a:p>
            <a:r>
              <a:rPr lang="es-ES" sz="1100" dirty="0">
                <a:latin typeface="+mj-lt"/>
              </a:rPr>
              <a:t>*** </a:t>
            </a:r>
            <a:r>
              <a:rPr lang="es-ES" sz="1100" dirty="0" err="1" smtClean="0">
                <a:latin typeface="+mj-lt"/>
              </a:rPr>
              <a:t>Leichtenstein</a:t>
            </a:r>
            <a:r>
              <a:rPr lang="es-ES" sz="1100" dirty="0" smtClean="0">
                <a:latin typeface="+mj-lt"/>
              </a:rPr>
              <a:t> </a:t>
            </a:r>
            <a:r>
              <a:rPr lang="es-ES" sz="1100" dirty="0" smtClean="0">
                <a:latin typeface="+mj-lt"/>
              </a:rPr>
              <a:t>se </a:t>
            </a:r>
            <a:r>
              <a:rPr lang="es-ES" sz="1100" dirty="0" smtClean="0">
                <a:latin typeface="+mj-lt"/>
              </a:rPr>
              <a:t>excluye porque no hay información sobre longitud, pero si sobre exposición al ruido</a:t>
            </a:r>
            <a:endParaRPr lang="es-ES" sz="1100" dirty="0">
              <a:latin typeface="+mj-lt"/>
            </a:endParaRPr>
          </a:p>
          <a:p>
            <a:endParaRPr lang="es-ES" sz="1100" dirty="0">
              <a:latin typeface="+mj-lt"/>
            </a:endParaRPr>
          </a:p>
        </p:txBody>
      </p:sp>
      <p:sp>
        <p:nvSpPr>
          <p:cNvPr id="9" name="8 CuadroTexto"/>
          <p:cNvSpPr txBox="1"/>
          <p:nvPr/>
        </p:nvSpPr>
        <p:spPr>
          <a:xfrm>
            <a:off x="6948264" y="5733256"/>
            <a:ext cx="1931710" cy="400110"/>
          </a:xfrm>
          <a:prstGeom prst="rect">
            <a:avLst/>
          </a:prstGeom>
          <a:noFill/>
        </p:spPr>
        <p:txBody>
          <a:bodyPr wrap="square" rtlCol="0">
            <a:spAutoFit/>
          </a:bodyPr>
          <a:lstStyle/>
          <a:p>
            <a:r>
              <a:rPr lang="es-ES" sz="2000" b="1" dirty="0" smtClean="0">
                <a:solidFill>
                  <a:srgbClr val="C00000"/>
                </a:solidFill>
                <a:latin typeface="+mn-lt"/>
              </a:rPr>
              <a:t>3 </a:t>
            </a:r>
            <a:r>
              <a:rPr lang="es-ES" sz="2000" b="1" dirty="0" smtClean="0">
                <a:solidFill>
                  <a:srgbClr val="C00000"/>
                </a:solidFill>
                <a:latin typeface="+mn-lt"/>
              </a:rPr>
              <a:t>países</a:t>
            </a:r>
            <a:endParaRPr lang="es-ES" sz="2000" b="1" dirty="0">
              <a:solidFill>
                <a:srgbClr val="C00000"/>
              </a:solidFill>
              <a:latin typeface="+mn-lt"/>
            </a:endParaRPr>
          </a:p>
        </p:txBody>
      </p:sp>
    </p:spTree>
    <p:extLst>
      <p:ext uri="{BB962C8B-B14F-4D97-AF65-F5344CB8AC3E}">
        <p14:creationId xmlns="" xmlns:p14="http://schemas.microsoft.com/office/powerpoint/2010/main" val="31811048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smtClean="0"/>
              <a:t>10 junio 2014 – Mapas estratégicos</a:t>
            </a:r>
            <a:endParaRPr lang="es-ES" sz="3600"/>
          </a:p>
        </p:txBody>
      </p:sp>
      <p:graphicFrame>
        <p:nvGraphicFramePr>
          <p:cNvPr id="7" name="6 Marcador de contenido"/>
          <p:cNvGraphicFramePr>
            <a:graphicFrameLocks noGrp="1"/>
          </p:cNvGraphicFramePr>
          <p:nvPr>
            <p:ph idx="1"/>
            <p:extLst>
              <p:ext uri="{D42A27DB-BD31-4B8C-83A1-F6EECF244321}">
                <p14:modId xmlns="" xmlns:p14="http://schemas.microsoft.com/office/powerpoint/2010/main" val="1653553502"/>
              </p:ext>
            </p:extLst>
          </p:nvPr>
        </p:nvGraphicFramePr>
        <p:xfrm>
          <a:off x="971600" y="1721264"/>
          <a:ext cx="7842449" cy="3741740"/>
        </p:xfrm>
        <a:graphic>
          <a:graphicData uri="http://schemas.openxmlformats.org/drawingml/2006/table">
            <a:tbl>
              <a:tblPr firstRow="1" bandRow="1">
                <a:tableStyleId>{5C22544A-7EE6-4342-B048-85BDC9FD1C3A}</a:tableStyleId>
              </a:tblPr>
              <a:tblGrid>
                <a:gridCol w="2736304"/>
                <a:gridCol w="2520280"/>
                <a:gridCol w="2585865"/>
              </a:tblGrid>
              <a:tr h="599153">
                <a:tc>
                  <a:txBody>
                    <a:bodyPr/>
                    <a:lstStyle/>
                    <a:p>
                      <a:pPr algn="ctr"/>
                      <a:r>
                        <a:rPr lang="es-ES" dirty="0" smtClean="0">
                          <a:solidFill>
                            <a:srgbClr val="00817C"/>
                          </a:solidFill>
                        </a:rPr>
                        <a:t>Fuente de ruido</a:t>
                      </a:r>
                      <a:endParaRPr lang="es-ES" dirty="0">
                        <a:solidFill>
                          <a:srgbClr val="00817C"/>
                        </a:solidFill>
                      </a:endParaRPr>
                    </a:p>
                  </a:txBody>
                  <a:tcPr/>
                </a:tc>
                <a:tc>
                  <a:txBody>
                    <a:bodyPr/>
                    <a:lstStyle/>
                    <a:p>
                      <a:pPr algn="ctr"/>
                      <a:r>
                        <a:rPr lang="es-ES" dirty="0" smtClean="0">
                          <a:solidFill>
                            <a:srgbClr val="00817C"/>
                          </a:solidFill>
                        </a:rPr>
                        <a:t>Mapas estratégicos 2007</a:t>
                      </a:r>
                      <a:endParaRPr lang="es-ES" dirty="0">
                        <a:solidFill>
                          <a:srgbClr val="00817C"/>
                        </a:solidFill>
                      </a:endParaRPr>
                    </a:p>
                  </a:txBody>
                  <a:tcPr/>
                </a:tc>
                <a:tc>
                  <a:txBody>
                    <a:bodyPr/>
                    <a:lstStyle/>
                    <a:p>
                      <a:pPr algn="ctr"/>
                      <a:r>
                        <a:rPr lang="es-ES" dirty="0" smtClean="0">
                          <a:solidFill>
                            <a:srgbClr val="00817C"/>
                          </a:solidFill>
                        </a:rPr>
                        <a:t>Mapas estratégicos 2012</a:t>
                      </a:r>
                      <a:endParaRPr lang="es-ES" dirty="0">
                        <a:solidFill>
                          <a:srgbClr val="00817C"/>
                        </a:solidFill>
                      </a:endParaRPr>
                    </a:p>
                  </a:txBody>
                  <a:tcPr/>
                </a:tc>
              </a:tr>
              <a:tr h="542091">
                <a:tc>
                  <a:txBody>
                    <a:bodyPr/>
                    <a:lstStyle/>
                    <a:p>
                      <a:pPr algn="l"/>
                      <a:r>
                        <a:rPr lang="es-ES" sz="1800" dirty="0" smtClean="0"/>
                        <a:t>Grandes carreteras</a:t>
                      </a:r>
                      <a:endParaRPr lang="es-ES" sz="1800" dirty="0"/>
                    </a:p>
                  </a:txBody>
                  <a:tcPr/>
                </a:tc>
                <a:tc>
                  <a:txBody>
                    <a:bodyPr/>
                    <a:lstStyle/>
                    <a:p>
                      <a:pPr algn="ctr"/>
                      <a:r>
                        <a:rPr lang="es-ES_tradnl" sz="1800" dirty="0" smtClean="0"/>
                        <a:t>29 / 33 </a:t>
                      </a:r>
                      <a:r>
                        <a:rPr lang="es-ES_tradnl" sz="1800" dirty="0" smtClean="0"/>
                        <a:t>países</a:t>
                      </a:r>
                      <a:endParaRPr lang="es-ES" sz="1800" dirty="0"/>
                    </a:p>
                  </a:txBody>
                  <a:tcPr/>
                </a:tc>
                <a:tc>
                  <a:txBody>
                    <a:bodyPr/>
                    <a:lstStyle/>
                    <a:p>
                      <a:pPr algn="ctr"/>
                      <a:r>
                        <a:rPr lang="es-ES_tradnl" sz="1800" dirty="0" smtClean="0"/>
                        <a:t>25 / 34 </a:t>
                      </a:r>
                      <a:r>
                        <a:rPr lang="es-ES_tradnl" sz="1800" dirty="0" smtClean="0"/>
                        <a:t>países*</a:t>
                      </a:r>
                      <a:endParaRPr lang="es-ES" sz="1800" dirty="0"/>
                    </a:p>
                  </a:txBody>
                  <a:tcPr/>
                </a:tc>
              </a:tr>
              <a:tr h="542091">
                <a:tc>
                  <a:txBody>
                    <a:bodyPr/>
                    <a:lstStyle/>
                    <a:p>
                      <a:pPr algn="l"/>
                      <a:r>
                        <a:rPr lang="es-ES" sz="1800" dirty="0" smtClean="0"/>
                        <a:t>Grandes infraestructuras</a:t>
                      </a:r>
                      <a:r>
                        <a:rPr lang="es-ES" sz="1800" baseline="0" dirty="0" smtClean="0"/>
                        <a:t> ferroviarias</a:t>
                      </a:r>
                      <a:endParaRPr lang="es-ES" sz="1800" dirty="0"/>
                    </a:p>
                  </a:txBody>
                  <a:tcPr/>
                </a:tc>
                <a:tc>
                  <a:txBody>
                    <a:bodyPr/>
                    <a:lstStyle/>
                    <a:p>
                      <a:pPr algn="ctr"/>
                      <a:r>
                        <a:rPr lang="es-ES_tradnl" sz="1800" dirty="0" smtClean="0"/>
                        <a:t>21 + 8 </a:t>
                      </a:r>
                      <a:r>
                        <a:rPr lang="es-ES_tradnl" sz="1800" dirty="0" smtClean="0"/>
                        <a:t>No aplican / </a:t>
                      </a:r>
                      <a:r>
                        <a:rPr lang="es-ES_tradnl" sz="1800" dirty="0" smtClean="0"/>
                        <a:t>33 </a:t>
                      </a:r>
                      <a:r>
                        <a:rPr lang="es-ES_tradnl" sz="1800" dirty="0" smtClean="0"/>
                        <a:t>países</a:t>
                      </a:r>
                      <a:endParaRPr lang="es-ES" sz="1800" dirty="0"/>
                    </a:p>
                  </a:txBody>
                  <a:tcPr/>
                </a:tc>
                <a:tc>
                  <a:txBody>
                    <a:bodyPr/>
                    <a:lstStyle/>
                    <a:p>
                      <a:pPr algn="ctr"/>
                      <a:r>
                        <a:rPr lang="es-ES_tradnl" sz="1800" dirty="0" smtClean="0"/>
                        <a:t>20 + 4 </a:t>
                      </a:r>
                      <a:r>
                        <a:rPr lang="es-ES_tradnl" sz="1800" dirty="0" smtClean="0"/>
                        <a:t>No aplican </a:t>
                      </a:r>
                      <a:r>
                        <a:rPr lang="es-ES_tradnl" sz="1800" baseline="0" dirty="0" smtClean="0"/>
                        <a:t>/ </a:t>
                      </a:r>
                      <a:r>
                        <a:rPr lang="es-ES_tradnl" sz="1800" baseline="0" dirty="0" smtClean="0"/>
                        <a:t>34 </a:t>
                      </a:r>
                      <a:r>
                        <a:rPr lang="es-ES_tradnl" sz="1800" baseline="0" dirty="0" smtClean="0"/>
                        <a:t>países </a:t>
                      </a:r>
                      <a:r>
                        <a:rPr lang="es-ES_tradnl" sz="1800" baseline="0" dirty="0" smtClean="0"/>
                        <a:t>*</a:t>
                      </a:r>
                      <a:endParaRPr lang="es-ES" sz="1800" dirty="0"/>
                    </a:p>
                  </a:txBody>
                  <a:tcPr/>
                </a:tc>
              </a:tr>
              <a:tr h="456449">
                <a:tc>
                  <a:txBody>
                    <a:bodyPr/>
                    <a:lstStyle/>
                    <a:p>
                      <a:pPr algn="l"/>
                      <a:r>
                        <a:rPr lang="es-ES" sz="1800" dirty="0" smtClean="0"/>
                        <a:t>Grandes aeropuertos</a:t>
                      </a:r>
                      <a:endParaRPr lang="es-ES" sz="1800" dirty="0"/>
                    </a:p>
                  </a:txBody>
                  <a:tcPr/>
                </a:tc>
                <a:tc>
                  <a:txBody>
                    <a:bodyPr/>
                    <a:lstStyle/>
                    <a:p>
                      <a:pPr algn="ctr"/>
                      <a:r>
                        <a:rPr lang="es-ES_tradnl" sz="1800" dirty="0" smtClean="0"/>
                        <a:t>74 / 78 (+ </a:t>
                      </a:r>
                      <a:r>
                        <a:rPr lang="es-ES_tradnl" sz="1800" dirty="0" smtClean="0"/>
                        <a:t>Suiza)</a:t>
                      </a:r>
                      <a:endParaRPr lang="es-ES" sz="1800" dirty="0"/>
                    </a:p>
                  </a:txBody>
                  <a:tcPr/>
                </a:tc>
                <a:tc>
                  <a:txBody>
                    <a:bodyPr/>
                    <a:lstStyle/>
                    <a:p>
                      <a:pPr algn="ctr"/>
                      <a:r>
                        <a:rPr lang="es-ES_tradnl" sz="1800" dirty="0" smtClean="0"/>
                        <a:t>63 / 93</a:t>
                      </a:r>
                      <a:endParaRPr lang="es-ES" sz="1800" dirty="0"/>
                    </a:p>
                  </a:txBody>
                  <a:tcPr/>
                </a:tc>
              </a:tr>
              <a:tr h="1055650">
                <a:tc>
                  <a:txBody>
                    <a:bodyPr/>
                    <a:lstStyle/>
                    <a:p>
                      <a:pPr algn="l"/>
                      <a:r>
                        <a:rPr lang="es-ES" sz="1800" dirty="0" smtClean="0"/>
                        <a:t>Aglomeraciones:</a:t>
                      </a:r>
                      <a:endParaRPr lang="es-ES" sz="1800" dirty="0" smtClean="0"/>
                    </a:p>
                    <a:p>
                      <a:pPr marL="285750" indent="-285750" algn="l">
                        <a:buFontTx/>
                        <a:buChar char="-"/>
                      </a:pPr>
                      <a:r>
                        <a:rPr lang="es-ES" sz="1800" dirty="0" smtClean="0"/>
                        <a:t>Carreteras</a:t>
                      </a:r>
                      <a:endParaRPr lang="es-ES" sz="1800" dirty="0" smtClean="0"/>
                    </a:p>
                    <a:p>
                      <a:pPr marL="285750" indent="-285750" algn="l">
                        <a:buFontTx/>
                        <a:buChar char="-"/>
                      </a:pPr>
                      <a:r>
                        <a:rPr lang="es-ES" sz="1800" dirty="0" smtClean="0"/>
                        <a:t>Ferrocarriles/trenes</a:t>
                      </a:r>
                      <a:endParaRPr lang="es-ES" sz="1800" dirty="0" smtClean="0"/>
                    </a:p>
                    <a:p>
                      <a:pPr marL="285750" indent="-285750" algn="l">
                        <a:buFontTx/>
                        <a:buChar char="-"/>
                      </a:pPr>
                      <a:r>
                        <a:rPr lang="es-ES" sz="1800" dirty="0" smtClean="0"/>
                        <a:t>Aeropuertos</a:t>
                      </a:r>
                      <a:endParaRPr lang="es-ES" sz="1800" dirty="0" smtClean="0"/>
                    </a:p>
                    <a:p>
                      <a:pPr marL="285750" indent="-285750" algn="l">
                        <a:buFontTx/>
                        <a:buChar char="-"/>
                      </a:pPr>
                      <a:r>
                        <a:rPr lang="es-ES" sz="1800" dirty="0" smtClean="0"/>
                        <a:t>Industrias</a:t>
                      </a:r>
                      <a:endParaRPr lang="es-ES" sz="1800" dirty="0"/>
                    </a:p>
                  </a:txBody>
                  <a:tcPr/>
                </a:tc>
                <a:tc>
                  <a:txBody>
                    <a:bodyPr/>
                    <a:lstStyle/>
                    <a:p>
                      <a:pPr algn="ctr"/>
                      <a:endParaRPr lang="es-ES_tradnl" sz="1800" dirty="0" smtClean="0"/>
                    </a:p>
                    <a:p>
                      <a:pPr algn="ctr"/>
                      <a:r>
                        <a:rPr lang="es-ES_tradnl" sz="1800" dirty="0" smtClean="0"/>
                        <a:t>132 / 164 (76% </a:t>
                      </a:r>
                      <a:r>
                        <a:rPr lang="es-ES_tradnl" sz="1800" dirty="0" err="1" smtClean="0"/>
                        <a:t>hab</a:t>
                      </a:r>
                      <a:r>
                        <a:rPr lang="es-ES_tradnl" sz="1800" dirty="0" smtClean="0"/>
                        <a:t>)</a:t>
                      </a:r>
                      <a:endParaRPr lang="es-ES_tradnl" sz="1800" dirty="0" smtClean="0"/>
                    </a:p>
                    <a:p>
                      <a:pPr algn="ctr"/>
                      <a:r>
                        <a:rPr lang="es-ES_tradnl" sz="1800" dirty="0" smtClean="0"/>
                        <a:t>117 / 162 (71% </a:t>
                      </a:r>
                      <a:r>
                        <a:rPr lang="es-ES_tradnl" sz="1800" dirty="0" err="1" smtClean="0"/>
                        <a:t>hab</a:t>
                      </a:r>
                      <a:r>
                        <a:rPr lang="es-ES_tradnl" sz="1800" dirty="0" smtClean="0"/>
                        <a:t>)</a:t>
                      </a:r>
                      <a:endParaRPr lang="es-ES_tradnl" sz="1800" dirty="0" smtClean="0"/>
                    </a:p>
                    <a:p>
                      <a:pPr algn="ctr"/>
                      <a:r>
                        <a:rPr lang="es-ES_tradnl" sz="1800" dirty="0" smtClean="0"/>
                        <a:t>95</a:t>
                      </a:r>
                      <a:r>
                        <a:rPr lang="es-ES_tradnl" sz="1800" baseline="0" dirty="0" smtClean="0"/>
                        <a:t> / 145 (69% </a:t>
                      </a:r>
                      <a:r>
                        <a:rPr lang="es-ES_tradnl" sz="1800" dirty="0" err="1" smtClean="0"/>
                        <a:t>hab</a:t>
                      </a:r>
                      <a:r>
                        <a:rPr lang="es-ES_tradnl" sz="1800" baseline="0" dirty="0" smtClean="0"/>
                        <a:t>)</a:t>
                      </a:r>
                      <a:endParaRPr lang="es-ES_tradnl" sz="1800" baseline="0" dirty="0" smtClean="0"/>
                    </a:p>
                    <a:p>
                      <a:pPr algn="ctr"/>
                      <a:r>
                        <a:rPr lang="es-ES_tradnl" sz="1800" baseline="0" dirty="0" smtClean="0"/>
                        <a:t>143 / 160 (86 % </a:t>
                      </a:r>
                      <a:r>
                        <a:rPr lang="es-ES_tradnl" sz="1800" dirty="0" err="1" smtClean="0"/>
                        <a:t>hab</a:t>
                      </a:r>
                      <a:r>
                        <a:rPr lang="es-ES_tradnl" sz="1800" baseline="0" dirty="0" smtClean="0"/>
                        <a:t>)</a:t>
                      </a:r>
                      <a:endParaRPr lang="es-ES" sz="1800" dirty="0"/>
                    </a:p>
                  </a:txBody>
                  <a:tcPr/>
                </a:tc>
                <a:tc>
                  <a:txBody>
                    <a:bodyPr/>
                    <a:lstStyle/>
                    <a:p>
                      <a:pPr algn="ctr"/>
                      <a:endParaRPr lang="es-ES_tradnl" sz="1800" dirty="0" smtClean="0"/>
                    </a:p>
                    <a:p>
                      <a:pPr algn="ctr"/>
                      <a:r>
                        <a:rPr lang="es-ES_tradnl" sz="1800" dirty="0" smtClean="0"/>
                        <a:t>297 / 472 (58% </a:t>
                      </a:r>
                      <a:r>
                        <a:rPr lang="es-ES_tradnl" sz="1800" dirty="0" err="1" smtClean="0"/>
                        <a:t>hab</a:t>
                      </a:r>
                      <a:r>
                        <a:rPr lang="es-ES_tradnl" sz="1800" dirty="0" smtClean="0"/>
                        <a:t>)</a:t>
                      </a:r>
                      <a:endParaRPr lang="es-ES_tradnl" sz="1800" dirty="0" smtClean="0"/>
                    </a:p>
                    <a:p>
                      <a:pPr algn="ctr"/>
                      <a:r>
                        <a:rPr lang="es-ES_tradnl" sz="1800" dirty="0" smtClean="0"/>
                        <a:t>227 / 463</a:t>
                      </a:r>
                      <a:r>
                        <a:rPr lang="es-ES_tradnl" sz="1800" baseline="0" dirty="0" smtClean="0"/>
                        <a:t> (45% </a:t>
                      </a:r>
                      <a:r>
                        <a:rPr lang="es-ES_tradnl" sz="1800" dirty="0" err="1" smtClean="0"/>
                        <a:t>hab</a:t>
                      </a:r>
                      <a:r>
                        <a:rPr lang="es-ES_tradnl" sz="1800" baseline="0" dirty="0" smtClean="0"/>
                        <a:t>)</a:t>
                      </a:r>
                      <a:endParaRPr lang="es-ES_tradnl" sz="1800" baseline="0" dirty="0" smtClean="0"/>
                    </a:p>
                    <a:p>
                      <a:pPr algn="ctr"/>
                      <a:r>
                        <a:rPr lang="es-ES_tradnl" sz="1800" baseline="0" dirty="0" smtClean="0"/>
                        <a:t>169 / 380 (48% </a:t>
                      </a:r>
                      <a:r>
                        <a:rPr lang="es-ES_tradnl" sz="1800" dirty="0" err="1" smtClean="0"/>
                        <a:t>hab</a:t>
                      </a:r>
                      <a:r>
                        <a:rPr lang="es-ES_tradnl" sz="1800" baseline="0" dirty="0" smtClean="0"/>
                        <a:t>)</a:t>
                      </a:r>
                      <a:endParaRPr lang="es-ES_tradnl" sz="1800" baseline="0" dirty="0" smtClean="0"/>
                    </a:p>
                    <a:p>
                      <a:pPr algn="ctr"/>
                      <a:r>
                        <a:rPr lang="es-ES_tradnl" sz="1800" baseline="0" dirty="0" smtClean="0"/>
                        <a:t>274 / 466 (55% </a:t>
                      </a:r>
                      <a:r>
                        <a:rPr lang="es-ES_tradnl" sz="1800" dirty="0" err="1" smtClean="0"/>
                        <a:t>hab</a:t>
                      </a:r>
                      <a:r>
                        <a:rPr lang="es-ES_tradnl" sz="1800" baseline="0" dirty="0" smtClean="0"/>
                        <a:t>)</a:t>
                      </a:r>
                      <a:endParaRPr lang="es-ES" sz="1800" dirty="0"/>
                    </a:p>
                  </a:txBody>
                  <a:tcPr/>
                </a:tc>
              </a:tr>
            </a:tbl>
          </a:graphicData>
        </a:graphic>
      </p:graphicFrame>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4</a:t>
            </a:fld>
            <a:endParaRPr lang="en-GB" altLang="es-ES"/>
          </a:p>
        </p:txBody>
      </p:sp>
      <p:sp>
        <p:nvSpPr>
          <p:cNvPr id="6" name="5 Marcador de fecha"/>
          <p:cNvSpPr>
            <a:spLocks noGrp="1"/>
          </p:cNvSpPr>
          <p:nvPr>
            <p:ph type="dt" sz="half" idx="12"/>
          </p:nvPr>
        </p:nvSpPr>
        <p:spPr/>
        <p:txBody>
          <a:bodyPr/>
          <a:lstStyle/>
          <a:p>
            <a:fld id="{DBB862AB-BD92-4569-B0BA-94480DBF0669}" type="datetime1">
              <a:rPr lang="en-GB" altLang="es-ES" smtClean="0"/>
              <a:pPr/>
              <a:t>26/11/2014</a:t>
            </a:fld>
            <a:endParaRPr lang="en-GB" altLang="es-ES"/>
          </a:p>
        </p:txBody>
      </p:sp>
      <p:sp>
        <p:nvSpPr>
          <p:cNvPr id="8" name="7 CuadroTexto"/>
          <p:cNvSpPr txBox="1"/>
          <p:nvPr/>
        </p:nvSpPr>
        <p:spPr>
          <a:xfrm>
            <a:off x="1043608" y="5561472"/>
            <a:ext cx="7560840" cy="261610"/>
          </a:xfrm>
          <a:prstGeom prst="rect">
            <a:avLst/>
          </a:prstGeom>
          <a:noFill/>
        </p:spPr>
        <p:txBody>
          <a:bodyPr wrap="square" rtlCol="0">
            <a:spAutoFit/>
          </a:bodyPr>
          <a:lstStyle/>
          <a:p>
            <a:r>
              <a:rPr lang="es-ES" sz="1100" dirty="0" smtClean="0">
                <a:solidFill>
                  <a:srgbClr val="00817C"/>
                </a:solidFill>
                <a:latin typeface="+mj-lt"/>
              </a:rPr>
              <a:t>* </a:t>
            </a:r>
            <a:r>
              <a:rPr lang="es-ES" sz="1100" dirty="0" smtClean="0">
                <a:solidFill>
                  <a:srgbClr val="00817C"/>
                </a:solidFill>
                <a:latin typeface="+mj-lt"/>
              </a:rPr>
              <a:t>Incluye </a:t>
            </a:r>
            <a:r>
              <a:rPr lang="es-ES" sz="1100" dirty="0" smtClean="0">
                <a:solidFill>
                  <a:srgbClr val="00817C"/>
                </a:solidFill>
                <a:latin typeface="+mj-lt"/>
              </a:rPr>
              <a:t>33 EEA </a:t>
            </a:r>
            <a:r>
              <a:rPr lang="es-ES" sz="1100" dirty="0" smtClean="0">
                <a:solidFill>
                  <a:srgbClr val="00817C"/>
                </a:solidFill>
                <a:latin typeface="+mj-lt"/>
              </a:rPr>
              <a:t> Estados Miembros </a:t>
            </a:r>
            <a:r>
              <a:rPr lang="es-ES" sz="1100" dirty="0" smtClean="0">
                <a:solidFill>
                  <a:srgbClr val="00817C"/>
                </a:solidFill>
                <a:latin typeface="+mj-lt"/>
              </a:rPr>
              <a:t>y F</a:t>
            </a:r>
            <a:r>
              <a:rPr lang="es-ES" sz="1100" dirty="0" smtClean="0">
                <a:solidFill>
                  <a:srgbClr val="00817C"/>
                </a:solidFill>
                <a:latin typeface="+mj-lt"/>
              </a:rPr>
              <a:t>YROM </a:t>
            </a:r>
            <a:r>
              <a:rPr lang="es-ES" sz="1100" dirty="0" smtClean="0">
                <a:solidFill>
                  <a:srgbClr val="00817C"/>
                </a:solidFill>
                <a:latin typeface="+mj-lt"/>
              </a:rPr>
              <a:t>Macedonia</a:t>
            </a:r>
            <a:endParaRPr lang="es-ES" sz="1500" b="1" dirty="0">
              <a:solidFill>
                <a:srgbClr val="00817C"/>
              </a:solidFill>
              <a:latin typeface="+mj-lt"/>
            </a:endParaRPr>
          </a:p>
        </p:txBody>
      </p:sp>
      <p:sp>
        <p:nvSpPr>
          <p:cNvPr id="9" name="8 CuadroTexto"/>
          <p:cNvSpPr txBox="1"/>
          <p:nvPr/>
        </p:nvSpPr>
        <p:spPr>
          <a:xfrm>
            <a:off x="6084168" y="5733256"/>
            <a:ext cx="1692188" cy="400110"/>
          </a:xfrm>
          <a:prstGeom prst="rect">
            <a:avLst/>
          </a:prstGeom>
          <a:noFill/>
        </p:spPr>
        <p:txBody>
          <a:bodyPr wrap="square" rtlCol="0">
            <a:spAutoFit/>
          </a:bodyPr>
          <a:lstStyle/>
          <a:p>
            <a:r>
              <a:rPr lang="es-ES" sz="2000" b="1" dirty="0" smtClean="0">
                <a:solidFill>
                  <a:srgbClr val="C00000"/>
                </a:solidFill>
                <a:latin typeface="+mn-lt"/>
              </a:rPr>
              <a:t>7 </a:t>
            </a:r>
            <a:r>
              <a:rPr lang="es-ES" sz="2000" b="1" dirty="0" smtClean="0">
                <a:solidFill>
                  <a:srgbClr val="C00000"/>
                </a:solidFill>
                <a:latin typeface="+mn-lt"/>
              </a:rPr>
              <a:t>países</a:t>
            </a:r>
            <a:endParaRPr lang="es-ES" sz="2000" b="1" dirty="0">
              <a:solidFill>
                <a:srgbClr val="C00000"/>
              </a:solidFill>
              <a:latin typeface="+mn-lt"/>
            </a:endParaRPr>
          </a:p>
        </p:txBody>
      </p:sp>
    </p:spTree>
    <p:extLst>
      <p:ext uri="{BB962C8B-B14F-4D97-AF65-F5344CB8AC3E}">
        <p14:creationId xmlns="" xmlns:p14="http://schemas.microsoft.com/office/powerpoint/2010/main" val="41427783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10 junio 2014 – Planes de acción</a:t>
            </a:r>
            <a:endParaRPr lang="es-ES"/>
          </a:p>
        </p:txBody>
      </p:sp>
      <p:graphicFrame>
        <p:nvGraphicFramePr>
          <p:cNvPr id="7" name="6 Marcador de contenido"/>
          <p:cNvGraphicFramePr>
            <a:graphicFrameLocks noGrp="1"/>
          </p:cNvGraphicFramePr>
          <p:nvPr>
            <p:ph idx="1"/>
            <p:extLst>
              <p:ext uri="{D42A27DB-BD31-4B8C-83A1-F6EECF244321}">
                <p14:modId xmlns="" xmlns:p14="http://schemas.microsoft.com/office/powerpoint/2010/main" val="4201602282"/>
              </p:ext>
            </p:extLst>
          </p:nvPr>
        </p:nvGraphicFramePr>
        <p:xfrm>
          <a:off x="971600" y="1844824"/>
          <a:ext cx="7842449" cy="2641313"/>
        </p:xfrm>
        <a:graphic>
          <a:graphicData uri="http://schemas.openxmlformats.org/drawingml/2006/table">
            <a:tbl>
              <a:tblPr firstRow="1" bandRow="1">
                <a:tableStyleId>{5C22544A-7EE6-4342-B048-85BDC9FD1C3A}</a:tableStyleId>
              </a:tblPr>
              <a:tblGrid>
                <a:gridCol w="2899797"/>
                <a:gridCol w="2688308"/>
                <a:gridCol w="2254344"/>
              </a:tblGrid>
              <a:tr h="599153">
                <a:tc>
                  <a:txBody>
                    <a:bodyPr/>
                    <a:lstStyle/>
                    <a:p>
                      <a:pPr algn="ctr"/>
                      <a:r>
                        <a:rPr lang="es-ES" dirty="0" smtClean="0">
                          <a:solidFill>
                            <a:srgbClr val="00817C"/>
                          </a:solidFill>
                        </a:rPr>
                        <a:t>Planes de acción 2014</a:t>
                      </a:r>
                      <a:endParaRPr lang="es-ES" dirty="0">
                        <a:solidFill>
                          <a:srgbClr val="00817C"/>
                        </a:solidFill>
                      </a:endParaRPr>
                    </a:p>
                  </a:txBody>
                  <a:tcPr/>
                </a:tc>
                <a:tc>
                  <a:txBody>
                    <a:bodyPr/>
                    <a:lstStyle/>
                    <a:p>
                      <a:pPr algn="ctr"/>
                      <a:r>
                        <a:rPr lang="es-ES" smtClean="0">
                          <a:solidFill>
                            <a:srgbClr val="00817C"/>
                          </a:solidFill>
                        </a:rPr>
                        <a:t>Webforms</a:t>
                      </a:r>
                      <a:endParaRPr lang="es-ES">
                        <a:solidFill>
                          <a:srgbClr val="00817C"/>
                        </a:solidFill>
                      </a:endParaRPr>
                    </a:p>
                  </a:txBody>
                  <a:tcPr/>
                </a:tc>
                <a:tc>
                  <a:txBody>
                    <a:bodyPr/>
                    <a:lstStyle/>
                    <a:p>
                      <a:pPr algn="ctr"/>
                      <a:r>
                        <a:rPr lang="es-ES" smtClean="0">
                          <a:solidFill>
                            <a:srgbClr val="00817C"/>
                          </a:solidFill>
                        </a:rPr>
                        <a:t>AP_Coverage</a:t>
                      </a:r>
                      <a:endParaRPr lang="es-ES">
                        <a:solidFill>
                          <a:srgbClr val="00817C"/>
                        </a:solidFill>
                      </a:endParaRPr>
                    </a:p>
                  </a:txBody>
                  <a:tcPr/>
                </a:tc>
              </a:tr>
              <a:tr h="542091">
                <a:tc>
                  <a:txBody>
                    <a:bodyPr/>
                    <a:lstStyle/>
                    <a:p>
                      <a:pPr algn="ctr"/>
                      <a:r>
                        <a:rPr lang="es-ES" sz="1600" dirty="0" smtClean="0"/>
                        <a:t>21 </a:t>
                      </a:r>
                      <a:r>
                        <a:rPr lang="es-ES" sz="1600" dirty="0" smtClean="0"/>
                        <a:t>países* información entregada </a:t>
                      </a:r>
                      <a:endParaRPr lang="es-ES" sz="1600" dirty="0" smtClean="0"/>
                    </a:p>
                    <a:p>
                      <a:pPr algn="ctr"/>
                      <a:r>
                        <a:rPr lang="es-ES" sz="1600" dirty="0" smtClean="0"/>
                        <a:t>(2 </a:t>
                      </a:r>
                      <a:r>
                        <a:rPr lang="es-ES" sz="1600" dirty="0" smtClean="0"/>
                        <a:t>países han entregado planes de acción de 2009:</a:t>
                      </a:r>
                      <a:r>
                        <a:rPr lang="es-ES" sz="1600" baseline="0" dirty="0" smtClean="0"/>
                        <a:t> primera fase)</a:t>
                      </a:r>
                      <a:endParaRPr lang="es-ES" sz="1600" dirty="0" smtClean="0"/>
                    </a:p>
                    <a:p>
                      <a:pPr algn="ctr"/>
                      <a:r>
                        <a:rPr lang="es-ES" sz="1600" i="1" dirty="0" smtClean="0"/>
                        <a:t>+2</a:t>
                      </a:r>
                      <a:r>
                        <a:rPr lang="es-ES" sz="1600" i="1" baseline="0" dirty="0" smtClean="0"/>
                        <a:t> </a:t>
                      </a:r>
                      <a:r>
                        <a:rPr lang="es-ES" sz="1600" i="1" baseline="0" dirty="0" smtClean="0"/>
                        <a:t>países con información cargada pero no entregada</a:t>
                      </a:r>
                      <a:endParaRPr lang="es-ES" sz="1600" i="1" dirty="0" smtClean="0"/>
                    </a:p>
                    <a:p>
                      <a:pPr algn="ctr"/>
                      <a:endParaRPr lang="es-ES" sz="1600" dirty="0"/>
                    </a:p>
                  </a:txBody>
                  <a:tcPr/>
                </a:tc>
                <a:tc>
                  <a:txBody>
                    <a:bodyPr/>
                    <a:lstStyle/>
                    <a:p>
                      <a:pPr algn="ctr"/>
                      <a:r>
                        <a:rPr lang="es-ES" sz="1600" i="0" dirty="0" smtClean="0"/>
                        <a:t>10 </a:t>
                      </a:r>
                      <a:r>
                        <a:rPr lang="es-ES" sz="1600" i="0" dirty="0" smtClean="0"/>
                        <a:t>países**</a:t>
                      </a:r>
                      <a:endParaRPr lang="es-ES" sz="1600" i="0" dirty="0"/>
                    </a:p>
                  </a:txBody>
                  <a:tcPr/>
                </a:tc>
                <a:tc>
                  <a:txBody>
                    <a:bodyPr/>
                    <a:lstStyle/>
                    <a:p>
                      <a:pPr algn="ctr"/>
                      <a:r>
                        <a:rPr lang="es-ES" dirty="0" smtClean="0"/>
                        <a:t>15 </a:t>
                      </a:r>
                      <a:r>
                        <a:rPr lang="es-ES" dirty="0" smtClean="0"/>
                        <a:t>países</a:t>
                      </a:r>
                      <a:endParaRPr lang="es-ES" dirty="0"/>
                    </a:p>
                  </a:txBody>
                  <a:tcPr/>
                </a:tc>
              </a:tr>
            </a:tbl>
          </a:graphicData>
        </a:graphic>
      </p:graphicFrame>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5</a:t>
            </a:fld>
            <a:endParaRPr lang="en-GB" altLang="es-ES"/>
          </a:p>
        </p:txBody>
      </p:sp>
      <p:sp>
        <p:nvSpPr>
          <p:cNvPr id="6" name="5 Marcador de fecha"/>
          <p:cNvSpPr>
            <a:spLocks noGrp="1"/>
          </p:cNvSpPr>
          <p:nvPr>
            <p:ph type="dt" sz="half" idx="12"/>
          </p:nvPr>
        </p:nvSpPr>
        <p:spPr/>
        <p:txBody>
          <a:bodyPr/>
          <a:lstStyle/>
          <a:p>
            <a:fld id="{BD5FDC37-1EEF-452A-B82F-084857F49BB5}" type="datetime1">
              <a:rPr lang="en-GB" altLang="es-ES" smtClean="0"/>
              <a:pPr/>
              <a:t>26/11/2014</a:t>
            </a:fld>
            <a:endParaRPr lang="en-GB" altLang="es-ES"/>
          </a:p>
        </p:txBody>
      </p:sp>
      <p:sp>
        <p:nvSpPr>
          <p:cNvPr id="8" name="7 CuadroTexto"/>
          <p:cNvSpPr txBox="1"/>
          <p:nvPr/>
        </p:nvSpPr>
        <p:spPr>
          <a:xfrm>
            <a:off x="1043608" y="5085184"/>
            <a:ext cx="7560840" cy="600164"/>
          </a:xfrm>
          <a:prstGeom prst="rect">
            <a:avLst/>
          </a:prstGeom>
          <a:noFill/>
        </p:spPr>
        <p:txBody>
          <a:bodyPr wrap="square" rtlCol="0">
            <a:spAutoFit/>
          </a:bodyPr>
          <a:lstStyle/>
          <a:p>
            <a:r>
              <a:rPr lang="es-ES" sz="1100" dirty="0" smtClean="0">
                <a:solidFill>
                  <a:srgbClr val="00817C"/>
                </a:solidFill>
                <a:latin typeface="+mj-lt"/>
              </a:rPr>
              <a:t>* </a:t>
            </a:r>
            <a:r>
              <a:rPr lang="es-ES" sz="1100" dirty="0" smtClean="0">
                <a:solidFill>
                  <a:srgbClr val="00817C"/>
                </a:solidFill>
                <a:latin typeface="+mj-lt"/>
              </a:rPr>
              <a:t>Incluye Alemania, con sus 16 regiones y Reino Unido, con sus 5 regiones</a:t>
            </a:r>
            <a:endParaRPr lang="es-ES" sz="1100" dirty="0" smtClean="0">
              <a:solidFill>
                <a:srgbClr val="00817C"/>
              </a:solidFill>
              <a:latin typeface="+mj-lt"/>
            </a:endParaRPr>
          </a:p>
          <a:p>
            <a:r>
              <a:rPr lang="es-ES" sz="1100" dirty="0" smtClean="0">
                <a:solidFill>
                  <a:srgbClr val="00817C"/>
                </a:solidFill>
                <a:latin typeface="+mj-lt"/>
              </a:rPr>
              <a:t>** </a:t>
            </a:r>
            <a:r>
              <a:rPr lang="es-ES" sz="1100" dirty="0" smtClean="0">
                <a:solidFill>
                  <a:srgbClr val="00817C"/>
                </a:solidFill>
                <a:latin typeface="+mj-lt"/>
              </a:rPr>
              <a:t>Incluye Reino Unido, con sus 5 regiones </a:t>
            </a:r>
            <a:endParaRPr lang="es-ES" sz="1100" dirty="0" smtClean="0">
              <a:solidFill>
                <a:srgbClr val="00817C"/>
              </a:solidFill>
              <a:latin typeface="+mj-lt"/>
            </a:endParaRPr>
          </a:p>
          <a:p>
            <a:endParaRPr lang="es-ES" sz="1100" dirty="0">
              <a:latin typeface="+mj-lt"/>
            </a:endParaRPr>
          </a:p>
        </p:txBody>
      </p:sp>
      <p:sp>
        <p:nvSpPr>
          <p:cNvPr id="9" name="8 CuadroTexto"/>
          <p:cNvSpPr txBox="1"/>
          <p:nvPr/>
        </p:nvSpPr>
        <p:spPr>
          <a:xfrm>
            <a:off x="6804248" y="4581128"/>
            <a:ext cx="1872208" cy="400110"/>
          </a:xfrm>
          <a:prstGeom prst="rect">
            <a:avLst/>
          </a:prstGeom>
          <a:noFill/>
        </p:spPr>
        <p:txBody>
          <a:bodyPr wrap="square" rtlCol="0">
            <a:spAutoFit/>
          </a:bodyPr>
          <a:lstStyle/>
          <a:p>
            <a:r>
              <a:rPr lang="es-ES" sz="2000" b="1" dirty="0" smtClean="0">
                <a:solidFill>
                  <a:srgbClr val="C00000"/>
                </a:solidFill>
                <a:latin typeface="+mn-lt"/>
              </a:rPr>
              <a:t>15 </a:t>
            </a:r>
            <a:r>
              <a:rPr lang="es-ES" sz="2000" b="1" dirty="0" smtClean="0">
                <a:solidFill>
                  <a:srgbClr val="C00000"/>
                </a:solidFill>
                <a:latin typeface="+mn-lt"/>
              </a:rPr>
              <a:t>países</a:t>
            </a:r>
            <a:endParaRPr lang="es-ES" sz="2000" b="1" dirty="0">
              <a:solidFill>
                <a:srgbClr val="C00000"/>
              </a:solidFill>
              <a:latin typeface="+mn-lt"/>
            </a:endParaRPr>
          </a:p>
        </p:txBody>
      </p:sp>
    </p:spTree>
    <p:extLst>
      <p:ext uri="{BB962C8B-B14F-4D97-AF65-F5344CB8AC3E}">
        <p14:creationId xmlns="" xmlns:p14="http://schemas.microsoft.com/office/powerpoint/2010/main" val="9342313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10 junio 2014</a:t>
            </a:r>
            <a:endParaRPr lang="es-ES"/>
          </a:p>
        </p:txBody>
      </p:sp>
      <p:sp>
        <p:nvSpPr>
          <p:cNvPr id="3" name="2 Marcador de contenido"/>
          <p:cNvSpPr>
            <a:spLocks noGrp="1"/>
          </p:cNvSpPr>
          <p:nvPr>
            <p:ph idx="1"/>
          </p:nvPr>
        </p:nvSpPr>
        <p:spPr>
          <a:xfrm>
            <a:off x="762000" y="1676400"/>
            <a:ext cx="8130480" cy="4775194"/>
          </a:xfrm>
        </p:spPr>
        <p:txBody>
          <a:bodyPr/>
          <a:lstStyle/>
          <a:p>
            <a:r>
              <a:rPr lang="es-ES" dirty="0" smtClean="0"/>
              <a:t>Programas de control del ruido (2012)</a:t>
            </a:r>
          </a:p>
          <a:p>
            <a:pPr lvl="1"/>
            <a:r>
              <a:rPr lang="es-ES" dirty="0" smtClean="0"/>
              <a:t>7 </a:t>
            </a:r>
            <a:r>
              <a:rPr lang="es-ES" dirty="0" smtClean="0"/>
              <a:t>países*</a:t>
            </a:r>
            <a:endParaRPr lang="es-ES" dirty="0" smtClean="0"/>
          </a:p>
          <a:p>
            <a:r>
              <a:rPr lang="es-ES" dirty="0" smtClean="0"/>
              <a:t>Autoridades competentes y valores límite: </a:t>
            </a:r>
            <a:r>
              <a:rPr lang="es-ES" sz="2400" dirty="0" smtClean="0"/>
              <a:t>entregas hechas en </a:t>
            </a:r>
            <a:r>
              <a:rPr lang="es-ES" sz="2400" dirty="0" err="1" smtClean="0"/>
              <a:t>Reportnet</a:t>
            </a:r>
            <a:endParaRPr lang="es-ES" sz="1600" i="1" dirty="0"/>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6</a:t>
            </a:fld>
            <a:endParaRPr lang="en-GB" altLang="es-ES"/>
          </a:p>
        </p:txBody>
      </p:sp>
      <p:sp>
        <p:nvSpPr>
          <p:cNvPr id="6" name="5 Marcador de fecha"/>
          <p:cNvSpPr>
            <a:spLocks noGrp="1"/>
          </p:cNvSpPr>
          <p:nvPr>
            <p:ph type="dt" sz="half" idx="12"/>
          </p:nvPr>
        </p:nvSpPr>
        <p:spPr/>
        <p:txBody>
          <a:bodyPr/>
          <a:lstStyle/>
          <a:p>
            <a:fld id="{5EB88663-B1E5-413D-B734-161E2DD0771F}" type="datetime1">
              <a:rPr lang="en-GB" altLang="es-ES" smtClean="0"/>
              <a:pPr/>
              <a:t>26/11/2014</a:t>
            </a:fld>
            <a:endParaRPr lang="en-GB" altLang="es-ES"/>
          </a:p>
        </p:txBody>
      </p:sp>
      <p:sp>
        <p:nvSpPr>
          <p:cNvPr id="7" name="6 CuadroTexto"/>
          <p:cNvSpPr txBox="1"/>
          <p:nvPr/>
        </p:nvSpPr>
        <p:spPr>
          <a:xfrm>
            <a:off x="3563888" y="2350041"/>
            <a:ext cx="7560840" cy="430887"/>
          </a:xfrm>
          <a:prstGeom prst="rect">
            <a:avLst/>
          </a:prstGeom>
          <a:noFill/>
        </p:spPr>
        <p:txBody>
          <a:bodyPr wrap="square" rtlCol="0">
            <a:spAutoFit/>
          </a:bodyPr>
          <a:lstStyle/>
          <a:p>
            <a:r>
              <a:rPr lang="es-ES" sz="1100" dirty="0" smtClean="0">
                <a:solidFill>
                  <a:srgbClr val="00817C"/>
                </a:solidFill>
                <a:latin typeface="+mj-lt"/>
              </a:rPr>
              <a:t>(* UK: </a:t>
            </a:r>
            <a:r>
              <a:rPr lang="es-ES" sz="1100" dirty="0" err="1" smtClean="0">
                <a:solidFill>
                  <a:srgbClr val="00817C"/>
                </a:solidFill>
                <a:latin typeface="+mj-lt"/>
              </a:rPr>
              <a:t>England</a:t>
            </a:r>
            <a:r>
              <a:rPr lang="es-ES" sz="1100" dirty="0" smtClean="0">
                <a:solidFill>
                  <a:srgbClr val="00817C"/>
                </a:solidFill>
                <a:latin typeface="+mj-lt"/>
              </a:rPr>
              <a:t>, </a:t>
            </a:r>
            <a:r>
              <a:rPr lang="es-ES" sz="1100" dirty="0" err="1" smtClean="0">
                <a:solidFill>
                  <a:srgbClr val="00817C"/>
                </a:solidFill>
                <a:latin typeface="+mj-lt"/>
              </a:rPr>
              <a:t>Wales</a:t>
            </a:r>
            <a:r>
              <a:rPr lang="es-ES" sz="1100" dirty="0" smtClean="0">
                <a:solidFill>
                  <a:srgbClr val="00817C"/>
                </a:solidFill>
                <a:latin typeface="+mj-lt"/>
              </a:rPr>
              <a:t> </a:t>
            </a:r>
            <a:r>
              <a:rPr lang="es-ES" sz="1100" dirty="0" smtClean="0">
                <a:solidFill>
                  <a:srgbClr val="00817C"/>
                </a:solidFill>
                <a:latin typeface="+mj-lt"/>
              </a:rPr>
              <a:t>y </a:t>
            </a:r>
            <a:r>
              <a:rPr lang="es-ES" sz="1100" dirty="0" err="1" smtClean="0">
                <a:solidFill>
                  <a:srgbClr val="00817C"/>
                </a:solidFill>
                <a:latin typeface="+mj-lt"/>
              </a:rPr>
              <a:t>Northern</a:t>
            </a:r>
            <a:r>
              <a:rPr lang="es-ES" sz="1100" dirty="0" smtClean="0">
                <a:solidFill>
                  <a:srgbClr val="00817C"/>
                </a:solidFill>
                <a:latin typeface="+mj-lt"/>
              </a:rPr>
              <a:t> </a:t>
            </a:r>
            <a:r>
              <a:rPr lang="es-ES" sz="1100" dirty="0" err="1" smtClean="0">
                <a:solidFill>
                  <a:srgbClr val="00817C"/>
                </a:solidFill>
                <a:latin typeface="+mj-lt"/>
              </a:rPr>
              <a:t>Ireland</a:t>
            </a:r>
            <a:r>
              <a:rPr lang="es-ES" sz="1100" dirty="0" smtClean="0">
                <a:solidFill>
                  <a:srgbClr val="00817C"/>
                </a:solidFill>
                <a:latin typeface="+mj-lt"/>
              </a:rPr>
              <a:t> </a:t>
            </a:r>
            <a:r>
              <a:rPr lang="es-ES" sz="1100" dirty="0" smtClean="0">
                <a:solidFill>
                  <a:srgbClr val="00817C"/>
                </a:solidFill>
                <a:latin typeface="+mj-lt"/>
              </a:rPr>
              <a:t>antes del 10 de junio) </a:t>
            </a:r>
            <a:endParaRPr lang="es-ES" sz="1100" dirty="0" smtClean="0">
              <a:solidFill>
                <a:srgbClr val="00817C"/>
              </a:solidFill>
              <a:latin typeface="+mj-lt"/>
            </a:endParaRPr>
          </a:p>
          <a:p>
            <a:endParaRPr lang="es-ES" sz="1100" dirty="0">
              <a:latin typeface="+mj-lt"/>
            </a:endParaRPr>
          </a:p>
        </p:txBody>
      </p:sp>
      <p:graphicFrame>
        <p:nvGraphicFramePr>
          <p:cNvPr id="8" name="7 Tabla"/>
          <p:cNvGraphicFramePr>
            <a:graphicFrameLocks noGrp="1"/>
          </p:cNvGraphicFramePr>
          <p:nvPr>
            <p:extLst>
              <p:ext uri="{D42A27DB-BD31-4B8C-83A1-F6EECF244321}">
                <p14:modId xmlns="" xmlns:p14="http://schemas.microsoft.com/office/powerpoint/2010/main" val="138986302"/>
              </p:ext>
            </p:extLst>
          </p:nvPr>
        </p:nvGraphicFramePr>
        <p:xfrm>
          <a:off x="1115616" y="3717032"/>
          <a:ext cx="6624736" cy="2592287"/>
        </p:xfrm>
        <a:graphic>
          <a:graphicData uri="http://schemas.openxmlformats.org/drawingml/2006/table">
            <a:tbl>
              <a:tblPr firstRow="1" bandRow="1">
                <a:tableStyleId>{5C22544A-7EE6-4342-B048-85BDC9FD1C3A}</a:tableStyleId>
              </a:tblPr>
              <a:tblGrid>
                <a:gridCol w="1656184"/>
                <a:gridCol w="1944216"/>
                <a:gridCol w="1368152"/>
                <a:gridCol w="1656184"/>
              </a:tblGrid>
              <a:tr h="400078">
                <a:tc gridSpan="2">
                  <a:txBody>
                    <a:bodyPr/>
                    <a:lstStyle/>
                    <a:p>
                      <a:r>
                        <a:rPr lang="es-ES" dirty="0" smtClean="0">
                          <a:solidFill>
                            <a:srgbClr val="00817C"/>
                          </a:solidFill>
                        </a:rPr>
                        <a:t>Autoridades</a:t>
                      </a:r>
                      <a:r>
                        <a:rPr lang="es-ES" baseline="0" dirty="0" smtClean="0">
                          <a:solidFill>
                            <a:srgbClr val="00817C"/>
                          </a:solidFill>
                        </a:rPr>
                        <a:t> competentes</a:t>
                      </a:r>
                      <a:endParaRPr lang="es-ES" dirty="0">
                        <a:solidFill>
                          <a:srgbClr val="00817C"/>
                        </a:solidFill>
                      </a:endParaRPr>
                    </a:p>
                  </a:txBody>
                  <a:tcPr/>
                </a:tc>
                <a:tc hMerge="1">
                  <a:txBody>
                    <a:bodyPr/>
                    <a:lstStyle/>
                    <a:p>
                      <a:endParaRPr lang="es-ES">
                        <a:solidFill>
                          <a:srgbClr val="00817C"/>
                        </a:solidFill>
                      </a:endParaRPr>
                    </a:p>
                  </a:txBody>
                  <a:tcPr/>
                </a:tc>
                <a:tc gridSpan="2">
                  <a:txBody>
                    <a:bodyPr/>
                    <a:lstStyle/>
                    <a:p>
                      <a:r>
                        <a:rPr lang="es-ES" dirty="0" smtClean="0">
                          <a:solidFill>
                            <a:srgbClr val="00817C"/>
                          </a:solidFill>
                        </a:rPr>
                        <a:t>Valores</a:t>
                      </a:r>
                      <a:r>
                        <a:rPr lang="es-ES" baseline="0" dirty="0" smtClean="0">
                          <a:solidFill>
                            <a:srgbClr val="00817C"/>
                          </a:solidFill>
                        </a:rPr>
                        <a:t> límite</a:t>
                      </a:r>
                      <a:endParaRPr lang="es-ES" dirty="0">
                        <a:solidFill>
                          <a:srgbClr val="00817C"/>
                        </a:solidFill>
                      </a:endParaRPr>
                    </a:p>
                  </a:txBody>
                  <a:tcPr/>
                </a:tc>
                <a:tc hMerge="1">
                  <a:txBody>
                    <a:bodyPr/>
                    <a:lstStyle/>
                    <a:p>
                      <a:endParaRPr lang="es-ES">
                        <a:solidFill>
                          <a:srgbClr val="00817C"/>
                        </a:solidFill>
                      </a:endParaRPr>
                    </a:p>
                  </a:txBody>
                  <a:tcPr/>
                </a:tc>
              </a:tr>
              <a:tr h="400078">
                <a:tc>
                  <a:txBody>
                    <a:bodyPr/>
                    <a:lstStyle/>
                    <a:p>
                      <a:r>
                        <a:rPr lang="es-ES" smtClean="0"/>
                        <a:t>2009-2010</a:t>
                      </a:r>
                      <a:endParaRPr lang="es-ES"/>
                    </a:p>
                  </a:txBody>
                  <a:tcPr/>
                </a:tc>
                <a:tc>
                  <a:txBody>
                    <a:bodyPr/>
                    <a:lstStyle/>
                    <a:p>
                      <a:endParaRPr lang="es-ES"/>
                    </a:p>
                  </a:txBody>
                  <a:tcPr/>
                </a:tc>
                <a:tc>
                  <a:txBody>
                    <a:bodyPr/>
                    <a:lstStyle/>
                    <a:p>
                      <a:r>
                        <a:rPr lang="es-ES" smtClean="0"/>
                        <a:t>2009-2010</a:t>
                      </a:r>
                      <a:endParaRPr lang="es-ES"/>
                    </a:p>
                  </a:txBody>
                  <a:tcPr/>
                </a:tc>
                <a:tc>
                  <a:txBody>
                    <a:bodyPr/>
                    <a:lstStyle/>
                    <a:p>
                      <a:r>
                        <a:rPr lang="es-ES" dirty="0" smtClean="0"/>
                        <a:t>2 </a:t>
                      </a:r>
                      <a:r>
                        <a:rPr lang="es-ES" dirty="0" smtClean="0"/>
                        <a:t>países</a:t>
                      </a:r>
                      <a:endParaRPr lang="es-ES" dirty="0"/>
                    </a:p>
                  </a:txBody>
                  <a:tcPr/>
                </a:tc>
              </a:tr>
              <a:tr h="400078">
                <a:tc>
                  <a:txBody>
                    <a:bodyPr/>
                    <a:lstStyle/>
                    <a:p>
                      <a:r>
                        <a:rPr lang="es-ES" smtClean="0"/>
                        <a:t>2011</a:t>
                      </a:r>
                      <a:endParaRPr lang="es-ES"/>
                    </a:p>
                  </a:txBody>
                  <a:tcPr/>
                </a:tc>
                <a:tc>
                  <a:txBody>
                    <a:bodyPr/>
                    <a:lstStyle/>
                    <a:p>
                      <a:r>
                        <a:rPr lang="es-ES" dirty="0" smtClean="0"/>
                        <a:t>11 </a:t>
                      </a:r>
                      <a:r>
                        <a:rPr lang="es-ES" dirty="0" smtClean="0"/>
                        <a:t>países</a:t>
                      </a:r>
                      <a:endParaRPr lang="es-ES" dirty="0"/>
                    </a:p>
                  </a:txBody>
                  <a:tcPr/>
                </a:tc>
                <a:tc>
                  <a:txBody>
                    <a:bodyPr/>
                    <a:lstStyle/>
                    <a:p>
                      <a:r>
                        <a:rPr lang="es-ES" smtClean="0"/>
                        <a:t>2011</a:t>
                      </a:r>
                      <a:endParaRPr lang="es-ES"/>
                    </a:p>
                  </a:txBody>
                  <a:tcPr/>
                </a:tc>
                <a:tc>
                  <a:txBody>
                    <a:bodyPr/>
                    <a:lstStyle/>
                    <a:p>
                      <a:r>
                        <a:rPr lang="es-ES" dirty="0" smtClean="0"/>
                        <a:t>2 </a:t>
                      </a:r>
                      <a:r>
                        <a:rPr lang="es-ES" dirty="0" smtClean="0"/>
                        <a:t>países</a:t>
                      </a:r>
                      <a:endParaRPr lang="es-ES" dirty="0"/>
                    </a:p>
                  </a:txBody>
                  <a:tcPr/>
                </a:tc>
              </a:tr>
              <a:tr h="400078">
                <a:tc>
                  <a:txBody>
                    <a:bodyPr/>
                    <a:lstStyle/>
                    <a:p>
                      <a:r>
                        <a:rPr lang="es-ES" smtClean="0"/>
                        <a:t>2012</a:t>
                      </a:r>
                      <a:endParaRPr lang="es-ES"/>
                    </a:p>
                  </a:txBody>
                  <a:tcPr/>
                </a:tc>
                <a:tc>
                  <a:txBody>
                    <a:bodyPr/>
                    <a:lstStyle/>
                    <a:p>
                      <a:r>
                        <a:rPr lang="es-ES" dirty="0" smtClean="0"/>
                        <a:t>5 </a:t>
                      </a:r>
                      <a:r>
                        <a:rPr lang="es-ES" dirty="0" smtClean="0"/>
                        <a:t>países</a:t>
                      </a:r>
                      <a:endParaRPr lang="es-ES" dirty="0"/>
                    </a:p>
                  </a:txBody>
                  <a:tcPr/>
                </a:tc>
                <a:tc>
                  <a:txBody>
                    <a:bodyPr/>
                    <a:lstStyle/>
                    <a:p>
                      <a:r>
                        <a:rPr lang="es-ES" smtClean="0"/>
                        <a:t>2012</a:t>
                      </a:r>
                      <a:endParaRPr lang="es-ES"/>
                    </a:p>
                  </a:txBody>
                  <a:tcPr/>
                </a:tc>
                <a:tc>
                  <a:txBody>
                    <a:bodyPr/>
                    <a:lstStyle/>
                    <a:p>
                      <a:r>
                        <a:rPr lang="es-ES" dirty="0" smtClean="0"/>
                        <a:t>6 </a:t>
                      </a:r>
                      <a:r>
                        <a:rPr lang="es-ES" dirty="0" smtClean="0"/>
                        <a:t>países</a:t>
                      </a:r>
                      <a:endParaRPr lang="es-ES" dirty="0"/>
                    </a:p>
                  </a:txBody>
                  <a:tcPr/>
                </a:tc>
              </a:tr>
              <a:tr h="400078">
                <a:tc>
                  <a:txBody>
                    <a:bodyPr/>
                    <a:lstStyle/>
                    <a:p>
                      <a:r>
                        <a:rPr lang="es-ES" smtClean="0"/>
                        <a:t>2013</a:t>
                      </a:r>
                      <a:endParaRPr lang="es-ES"/>
                    </a:p>
                  </a:txBody>
                  <a:tcPr/>
                </a:tc>
                <a:tc>
                  <a:txBody>
                    <a:bodyPr/>
                    <a:lstStyle/>
                    <a:p>
                      <a:r>
                        <a:rPr lang="es-ES" dirty="0" smtClean="0"/>
                        <a:t>6 </a:t>
                      </a:r>
                      <a:r>
                        <a:rPr lang="es-ES" dirty="0" smtClean="0"/>
                        <a:t>países</a:t>
                      </a:r>
                      <a:endParaRPr lang="es-ES" dirty="0"/>
                    </a:p>
                  </a:txBody>
                  <a:tcPr/>
                </a:tc>
                <a:tc>
                  <a:txBody>
                    <a:bodyPr/>
                    <a:lstStyle/>
                    <a:p>
                      <a:r>
                        <a:rPr lang="es-ES" smtClean="0"/>
                        <a:t>2013</a:t>
                      </a:r>
                      <a:endParaRPr lang="es-ES"/>
                    </a:p>
                  </a:txBody>
                  <a:tcPr/>
                </a:tc>
                <a:tc>
                  <a:txBody>
                    <a:bodyPr/>
                    <a:lstStyle/>
                    <a:p>
                      <a:r>
                        <a:rPr lang="es-ES" dirty="0" smtClean="0"/>
                        <a:t>1 </a:t>
                      </a:r>
                      <a:r>
                        <a:rPr lang="es-ES" dirty="0" smtClean="0"/>
                        <a:t>país</a:t>
                      </a:r>
                      <a:endParaRPr lang="es-ES" dirty="0"/>
                    </a:p>
                  </a:txBody>
                  <a:tcPr/>
                </a:tc>
              </a:tr>
              <a:tr h="591897">
                <a:tc>
                  <a:txBody>
                    <a:bodyPr/>
                    <a:lstStyle/>
                    <a:p>
                      <a:r>
                        <a:rPr lang="es-ES" smtClean="0"/>
                        <a:t>2014</a:t>
                      </a:r>
                      <a:endParaRPr lang="es-ES"/>
                    </a:p>
                  </a:txBody>
                  <a:tcPr/>
                </a:tc>
                <a:tc>
                  <a:txBody>
                    <a:bodyPr/>
                    <a:lstStyle/>
                    <a:p>
                      <a:r>
                        <a:rPr lang="es-ES" dirty="0" smtClean="0"/>
                        <a:t>3 </a:t>
                      </a:r>
                      <a:r>
                        <a:rPr lang="es-ES" dirty="0" smtClean="0"/>
                        <a:t>países</a:t>
                      </a:r>
                      <a:endParaRPr lang="es-ES" dirty="0" smtClean="0"/>
                    </a:p>
                    <a:p>
                      <a:r>
                        <a:rPr lang="es-ES" sz="1200" dirty="0" smtClean="0"/>
                        <a:t>(después de 10 de junio)</a:t>
                      </a:r>
                      <a:endParaRPr lang="es-ES" sz="1200" dirty="0"/>
                    </a:p>
                  </a:txBody>
                  <a:tcPr/>
                </a:tc>
                <a:tc>
                  <a:txBody>
                    <a:bodyPr/>
                    <a:lstStyle/>
                    <a:p>
                      <a:r>
                        <a:rPr lang="es-ES" smtClean="0"/>
                        <a:t>2014</a:t>
                      </a:r>
                      <a:endParaRPr lang="es-ES"/>
                    </a:p>
                  </a:txBody>
                  <a:tcPr/>
                </a:tc>
                <a:tc>
                  <a:txBody>
                    <a:bodyPr/>
                    <a:lstStyle/>
                    <a:p>
                      <a:r>
                        <a:rPr lang="es-ES" dirty="0" smtClean="0"/>
                        <a:t>6 </a:t>
                      </a:r>
                      <a:r>
                        <a:rPr lang="es-ES" dirty="0" smtClean="0"/>
                        <a:t>países</a:t>
                      </a:r>
                      <a:endParaRPr lang="es-ES" dirty="0"/>
                    </a:p>
                  </a:txBody>
                  <a:tcPr/>
                </a:tc>
              </a:tr>
            </a:tbl>
          </a:graphicData>
        </a:graphic>
      </p:graphicFrame>
    </p:spTree>
    <p:extLst>
      <p:ext uri="{BB962C8B-B14F-4D97-AF65-F5344CB8AC3E}">
        <p14:creationId xmlns="" xmlns:p14="http://schemas.microsoft.com/office/powerpoint/2010/main" val="37581334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000" smtClean="0"/>
              <a:t>10 junio 2014 – Datos voluntarios (2012)</a:t>
            </a:r>
            <a:endParaRPr lang="es-ES" sz="3000"/>
          </a:p>
        </p:txBody>
      </p:sp>
      <p:graphicFrame>
        <p:nvGraphicFramePr>
          <p:cNvPr id="7" name="6 Marcador de contenido"/>
          <p:cNvGraphicFramePr>
            <a:graphicFrameLocks noGrp="1"/>
          </p:cNvGraphicFramePr>
          <p:nvPr>
            <p:ph idx="1"/>
            <p:extLst>
              <p:ext uri="{D42A27DB-BD31-4B8C-83A1-F6EECF244321}">
                <p14:modId xmlns="" xmlns:p14="http://schemas.microsoft.com/office/powerpoint/2010/main" val="1115958409"/>
              </p:ext>
            </p:extLst>
          </p:nvPr>
        </p:nvGraphicFramePr>
        <p:xfrm>
          <a:off x="827584" y="1628800"/>
          <a:ext cx="8316416" cy="3815080"/>
        </p:xfrm>
        <a:graphic>
          <a:graphicData uri="http://schemas.openxmlformats.org/drawingml/2006/table">
            <a:tbl>
              <a:tblPr firstRow="1" bandRow="1">
                <a:tableStyleId>{5C22544A-7EE6-4342-B048-85BDC9FD1C3A}</a:tableStyleId>
              </a:tblPr>
              <a:tblGrid>
                <a:gridCol w="1724607"/>
                <a:gridCol w="1264305"/>
                <a:gridCol w="1136534"/>
                <a:gridCol w="2398069"/>
                <a:gridCol w="1792901"/>
              </a:tblGrid>
              <a:tr h="370840">
                <a:tc>
                  <a:txBody>
                    <a:bodyPr/>
                    <a:lstStyle/>
                    <a:p>
                      <a:r>
                        <a:rPr lang="es-ES" dirty="0" smtClean="0">
                          <a:solidFill>
                            <a:srgbClr val="004791"/>
                          </a:solidFill>
                        </a:rPr>
                        <a:t>Fuente de ruido</a:t>
                      </a:r>
                      <a:endParaRPr lang="es-ES" dirty="0">
                        <a:solidFill>
                          <a:srgbClr val="004791"/>
                        </a:solidFill>
                      </a:endParaRPr>
                    </a:p>
                  </a:txBody>
                  <a:tcPr/>
                </a:tc>
                <a:tc>
                  <a:txBody>
                    <a:bodyPr/>
                    <a:lstStyle/>
                    <a:p>
                      <a:r>
                        <a:rPr lang="es-ES" dirty="0" smtClean="0">
                          <a:solidFill>
                            <a:srgbClr val="004791"/>
                          </a:solidFill>
                        </a:rPr>
                        <a:t>Fachada tranquila</a:t>
                      </a:r>
                      <a:endParaRPr lang="es-ES" dirty="0">
                        <a:solidFill>
                          <a:srgbClr val="004791"/>
                        </a:solidFill>
                      </a:endParaRPr>
                    </a:p>
                  </a:txBody>
                  <a:tcPr/>
                </a:tc>
                <a:tc>
                  <a:txBody>
                    <a:bodyPr/>
                    <a:lstStyle/>
                    <a:p>
                      <a:r>
                        <a:rPr lang="es-ES" dirty="0" smtClean="0">
                          <a:solidFill>
                            <a:srgbClr val="004791"/>
                          </a:solidFill>
                        </a:rPr>
                        <a:t>Aislamiento</a:t>
                      </a:r>
                      <a:endParaRPr lang="es-ES" dirty="0">
                        <a:solidFill>
                          <a:srgbClr val="004791"/>
                        </a:solidFill>
                      </a:endParaRPr>
                    </a:p>
                  </a:txBody>
                  <a:tcPr/>
                </a:tc>
                <a:tc>
                  <a:txBody>
                    <a:bodyPr/>
                    <a:lstStyle/>
                    <a:p>
                      <a:r>
                        <a:rPr lang="es-ES" dirty="0" smtClean="0">
                          <a:solidFill>
                            <a:srgbClr val="004791"/>
                          </a:solidFill>
                        </a:rPr>
                        <a:t>Bandas inferiores</a:t>
                      </a:r>
                      <a:endParaRPr lang="es-ES" dirty="0" smtClean="0">
                        <a:solidFill>
                          <a:srgbClr val="004791"/>
                        </a:solidFill>
                      </a:endParaRPr>
                    </a:p>
                    <a:p>
                      <a:r>
                        <a:rPr lang="es-ES" sz="1800" dirty="0" err="1" smtClean="0">
                          <a:solidFill>
                            <a:srgbClr val="004791"/>
                          </a:solidFill>
                        </a:rPr>
                        <a:t>Lden</a:t>
                      </a:r>
                      <a:r>
                        <a:rPr lang="es-ES" sz="1800" dirty="0" smtClean="0">
                          <a:solidFill>
                            <a:srgbClr val="004791"/>
                          </a:solidFill>
                        </a:rPr>
                        <a:t> / </a:t>
                      </a:r>
                      <a:r>
                        <a:rPr lang="es-ES" sz="1800" dirty="0" err="1" smtClean="0">
                          <a:solidFill>
                            <a:srgbClr val="004791"/>
                          </a:solidFill>
                        </a:rPr>
                        <a:t>Lnight</a:t>
                      </a:r>
                      <a:r>
                        <a:rPr lang="es-ES" sz="1800" dirty="0" smtClean="0">
                          <a:solidFill>
                            <a:srgbClr val="004791"/>
                          </a:solidFill>
                        </a:rPr>
                        <a:t>*</a:t>
                      </a:r>
                      <a:endParaRPr lang="es-ES" sz="1800" dirty="0">
                        <a:solidFill>
                          <a:srgbClr val="004791"/>
                        </a:solidFill>
                      </a:endParaRPr>
                    </a:p>
                  </a:txBody>
                  <a:tcPr/>
                </a:tc>
                <a:tc>
                  <a:txBody>
                    <a:bodyPr/>
                    <a:lstStyle/>
                    <a:p>
                      <a:r>
                        <a:rPr lang="es-ES" dirty="0" smtClean="0">
                          <a:solidFill>
                            <a:srgbClr val="004791"/>
                          </a:solidFill>
                        </a:rPr>
                        <a:t>TOTAL</a:t>
                      </a:r>
                      <a:endParaRPr lang="es-ES" dirty="0">
                        <a:solidFill>
                          <a:srgbClr val="004791"/>
                        </a:solidFill>
                      </a:endParaRPr>
                    </a:p>
                  </a:txBody>
                  <a:tcPr/>
                </a:tc>
              </a:tr>
              <a:tr h="370840">
                <a:tc>
                  <a:txBody>
                    <a:bodyPr/>
                    <a:lstStyle/>
                    <a:p>
                      <a:r>
                        <a:rPr lang="es-ES" dirty="0" err="1" smtClean="0"/>
                        <a:t>Agl</a:t>
                      </a:r>
                      <a:r>
                        <a:rPr lang="es-ES" dirty="0" smtClean="0"/>
                        <a:t> </a:t>
                      </a:r>
                      <a:r>
                        <a:rPr lang="es-ES" dirty="0" smtClean="0"/>
                        <a:t>– air</a:t>
                      </a:r>
                      <a:endParaRPr lang="es-ES" dirty="0"/>
                    </a:p>
                  </a:txBody>
                  <a:tcPr/>
                </a:tc>
                <a:tc>
                  <a:txBody>
                    <a:bodyPr/>
                    <a:lstStyle/>
                    <a:p>
                      <a:r>
                        <a:rPr lang="es-ES" dirty="0" smtClean="0"/>
                        <a:t>7</a:t>
                      </a:r>
                      <a:endParaRPr lang="es-ES" dirty="0"/>
                    </a:p>
                  </a:txBody>
                  <a:tcPr/>
                </a:tc>
                <a:tc>
                  <a:txBody>
                    <a:bodyPr/>
                    <a:lstStyle/>
                    <a:p>
                      <a:r>
                        <a:rPr lang="es-ES" smtClean="0"/>
                        <a:t>0</a:t>
                      </a:r>
                      <a:endParaRPr lang="es-ES"/>
                    </a:p>
                  </a:txBody>
                  <a:tcPr/>
                </a:tc>
                <a:tc>
                  <a:txBody>
                    <a:bodyPr/>
                    <a:lstStyle/>
                    <a:p>
                      <a:r>
                        <a:rPr lang="es-ES" smtClean="0"/>
                        <a:t>22</a:t>
                      </a:r>
                      <a:r>
                        <a:rPr lang="es-ES" baseline="0" smtClean="0"/>
                        <a:t> / 20 &amp; 28</a:t>
                      </a:r>
                      <a:endParaRPr lang="es-ES"/>
                    </a:p>
                  </a:txBody>
                  <a:tcPr/>
                </a:tc>
                <a:tc>
                  <a:txBody>
                    <a:bodyPr/>
                    <a:lstStyle/>
                    <a:p>
                      <a:r>
                        <a:rPr lang="es-ES" dirty="0" smtClean="0"/>
                        <a:t>236 / 24 </a:t>
                      </a:r>
                      <a:r>
                        <a:rPr lang="es-ES" dirty="0" smtClean="0"/>
                        <a:t>países</a:t>
                      </a:r>
                      <a:endParaRPr lang="es-ES" dirty="0"/>
                    </a:p>
                  </a:txBody>
                  <a:tcPr/>
                </a:tc>
              </a:tr>
              <a:tr h="370840">
                <a:tc>
                  <a:txBody>
                    <a:bodyPr/>
                    <a:lstStyle/>
                    <a:p>
                      <a:r>
                        <a:rPr lang="es-ES" dirty="0" err="1" smtClean="0"/>
                        <a:t>Agl</a:t>
                      </a:r>
                      <a:r>
                        <a:rPr lang="es-ES" dirty="0" smtClean="0"/>
                        <a:t> </a:t>
                      </a:r>
                      <a:r>
                        <a:rPr lang="es-ES" dirty="0" smtClean="0"/>
                        <a:t>– </a:t>
                      </a:r>
                      <a:r>
                        <a:rPr lang="es-ES" dirty="0" err="1" smtClean="0"/>
                        <a:t>ind</a:t>
                      </a:r>
                      <a:endParaRPr lang="es-ES" dirty="0"/>
                    </a:p>
                  </a:txBody>
                  <a:tcPr/>
                </a:tc>
                <a:tc>
                  <a:txBody>
                    <a:bodyPr/>
                    <a:lstStyle/>
                    <a:p>
                      <a:r>
                        <a:rPr lang="es-ES" smtClean="0"/>
                        <a:t>43</a:t>
                      </a:r>
                      <a:endParaRPr lang="es-ES"/>
                    </a:p>
                  </a:txBody>
                  <a:tcPr/>
                </a:tc>
                <a:tc>
                  <a:txBody>
                    <a:bodyPr/>
                    <a:lstStyle/>
                    <a:p>
                      <a:r>
                        <a:rPr lang="es-ES" smtClean="0"/>
                        <a:t>23</a:t>
                      </a:r>
                      <a:endParaRPr lang="es-ES"/>
                    </a:p>
                  </a:txBody>
                  <a:tcPr/>
                </a:tc>
                <a:tc>
                  <a:txBody>
                    <a:bodyPr/>
                    <a:lstStyle/>
                    <a:p>
                      <a:r>
                        <a:rPr lang="es-ES" smtClean="0"/>
                        <a:t>14 / 8 &amp; 27</a:t>
                      </a:r>
                      <a:endParaRPr lang="es-ES"/>
                    </a:p>
                  </a:txBody>
                  <a:tcPr/>
                </a:tc>
                <a:tc>
                  <a:txBody>
                    <a:bodyPr/>
                    <a:lstStyle/>
                    <a:p>
                      <a:r>
                        <a:rPr lang="es-ES" dirty="0" smtClean="0"/>
                        <a:t>329 /</a:t>
                      </a:r>
                      <a:r>
                        <a:rPr lang="es-ES" baseline="0" dirty="0" smtClean="0"/>
                        <a:t> 24 </a:t>
                      </a:r>
                      <a:r>
                        <a:rPr lang="es-ES" dirty="0" smtClean="0"/>
                        <a:t>países</a:t>
                      </a:r>
                      <a:endParaRPr lang="es-ES" dirty="0"/>
                    </a:p>
                  </a:txBody>
                  <a:tcPr/>
                </a:tc>
              </a:tr>
              <a:tr h="370840">
                <a:tc>
                  <a:txBody>
                    <a:bodyPr/>
                    <a:lstStyle/>
                    <a:p>
                      <a:r>
                        <a:rPr lang="es-ES" dirty="0" err="1" smtClean="0"/>
                        <a:t>Agl</a:t>
                      </a:r>
                      <a:r>
                        <a:rPr lang="es-ES" dirty="0" smtClean="0"/>
                        <a:t> </a:t>
                      </a:r>
                      <a:r>
                        <a:rPr lang="es-ES" dirty="0" smtClean="0"/>
                        <a:t>– </a:t>
                      </a:r>
                      <a:r>
                        <a:rPr lang="es-ES" dirty="0" err="1" smtClean="0"/>
                        <a:t>ferrov</a:t>
                      </a:r>
                      <a:endParaRPr lang="es-ES" dirty="0"/>
                    </a:p>
                  </a:txBody>
                  <a:tcPr/>
                </a:tc>
                <a:tc>
                  <a:txBody>
                    <a:bodyPr/>
                    <a:lstStyle/>
                    <a:p>
                      <a:r>
                        <a:rPr lang="es-ES" smtClean="0"/>
                        <a:t>47</a:t>
                      </a:r>
                      <a:endParaRPr lang="es-ES"/>
                    </a:p>
                  </a:txBody>
                  <a:tcPr/>
                </a:tc>
                <a:tc>
                  <a:txBody>
                    <a:bodyPr/>
                    <a:lstStyle/>
                    <a:p>
                      <a:r>
                        <a:rPr lang="es-ES" smtClean="0"/>
                        <a:t>22</a:t>
                      </a:r>
                      <a:endParaRPr lang="es-ES"/>
                    </a:p>
                  </a:txBody>
                  <a:tcPr/>
                </a:tc>
                <a:tc>
                  <a:txBody>
                    <a:bodyPr/>
                    <a:lstStyle/>
                    <a:p>
                      <a:r>
                        <a:rPr lang="es-ES" smtClean="0"/>
                        <a:t>28 / 22 &amp; 38</a:t>
                      </a:r>
                      <a:endParaRPr lang="es-ES"/>
                    </a:p>
                  </a:txBody>
                  <a:tcPr/>
                </a:tc>
                <a:tc>
                  <a:txBody>
                    <a:bodyPr/>
                    <a:lstStyle/>
                    <a:p>
                      <a:r>
                        <a:rPr lang="es-ES" dirty="0" smtClean="0"/>
                        <a:t>323 / 23 </a:t>
                      </a:r>
                      <a:r>
                        <a:rPr lang="es-ES" dirty="0" smtClean="0"/>
                        <a:t>países</a:t>
                      </a:r>
                      <a:endParaRPr lang="es-ES" dirty="0"/>
                    </a:p>
                  </a:txBody>
                  <a:tcPr/>
                </a:tc>
              </a:tr>
              <a:tr h="370840">
                <a:tc>
                  <a:txBody>
                    <a:bodyPr/>
                    <a:lstStyle/>
                    <a:p>
                      <a:r>
                        <a:rPr lang="es-ES" dirty="0" err="1" smtClean="0"/>
                        <a:t>Agl</a:t>
                      </a:r>
                      <a:r>
                        <a:rPr lang="es-ES" dirty="0" smtClean="0"/>
                        <a:t> </a:t>
                      </a:r>
                      <a:r>
                        <a:rPr lang="es-ES" dirty="0" smtClean="0"/>
                        <a:t>– </a:t>
                      </a:r>
                      <a:r>
                        <a:rPr lang="es-ES" dirty="0" err="1" smtClean="0"/>
                        <a:t>carret</a:t>
                      </a:r>
                      <a:endParaRPr lang="es-ES" dirty="0" smtClean="0"/>
                    </a:p>
                  </a:txBody>
                  <a:tcPr/>
                </a:tc>
                <a:tc>
                  <a:txBody>
                    <a:bodyPr/>
                    <a:lstStyle/>
                    <a:p>
                      <a:r>
                        <a:rPr lang="es-ES" smtClean="0"/>
                        <a:t>51</a:t>
                      </a:r>
                      <a:endParaRPr lang="es-ES"/>
                    </a:p>
                  </a:txBody>
                  <a:tcPr/>
                </a:tc>
                <a:tc>
                  <a:txBody>
                    <a:bodyPr/>
                    <a:lstStyle/>
                    <a:p>
                      <a:r>
                        <a:rPr lang="es-ES" smtClean="0"/>
                        <a:t>23</a:t>
                      </a:r>
                      <a:endParaRPr lang="es-ES"/>
                    </a:p>
                  </a:txBody>
                  <a:tcPr/>
                </a:tc>
                <a:tc>
                  <a:txBody>
                    <a:bodyPr/>
                    <a:lstStyle/>
                    <a:p>
                      <a:r>
                        <a:rPr lang="es-ES" smtClean="0"/>
                        <a:t>28 / 21 &amp; 37</a:t>
                      </a:r>
                      <a:endParaRPr lang="es-ES"/>
                    </a:p>
                  </a:txBody>
                  <a:tcPr/>
                </a:tc>
                <a:tc>
                  <a:txBody>
                    <a:bodyPr/>
                    <a:lstStyle/>
                    <a:p>
                      <a:r>
                        <a:rPr lang="es-ES" dirty="0" smtClean="0"/>
                        <a:t>337 / 24 </a:t>
                      </a:r>
                      <a:r>
                        <a:rPr lang="es-ES" dirty="0" smtClean="0"/>
                        <a:t>países</a:t>
                      </a:r>
                      <a:endParaRPr lang="es-ES" dirty="0"/>
                    </a:p>
                  </a:txBody>
                  <a:tcPr/>
                </a:tc>
              </a:tr>
              <a:tr h="370840">
                <a:tc>
                  <a:txBody>
                    <a:bodyPr/>
                    <a:lstStyle/>
                    <a:p>
                      <a:r>
                        <a:rPr lang="es-ES" dirty="0" err="1" smtClean="0"/>
                        <a:t>Aggl</a:t>
                      </a:r>
                      <a:r>
                        <a:rPr lang="es-ES" dirty="0" smtClean="0"/>
                        <a:t> – </a:t>
                      </a:r>
                      <a:r>
                        <a:rPr lang="es-ES" dirty="0" smtClean="0"/>
                        <a:t>TODO</a:t>
                      </a:r>
                      <a:endParaRPr lang="es-ES" dirty="0" smtClean="0"/>
                    </a:p>
                    <a:p>
                      <a:pPr algn="r"/>
                      <a:r>
                        <a:rPr lang="es-ES" sz="1400" b="0" i="1" dirty="0" smtClean="0"/>
                        <a:t>(37</a:t>
                      </a:r>
                      <a:r>
                        <a:rPr lang="es-ES" sz="1400" b="0" i="1" baseline="0" dirty="0" smtClean="0"/>
                        <a:t> </a:t>
                      </a:r>
                      <a:r>
                        <a:rPr lang="es-ES" sz="1400" b="0" i="1" baseline="0" dirty="0" err="1" smtClean="0"/>
                        <a:t>agl</a:t>
                      </a:r>
                      <a:r>
                        <a:rPr lang="es-ES" sz="1400" b="0" i="1" baseline="0" dirty="0" smtClean="0"/>
                        <a:t> </a:t>
                      </a:r>
                      <a:r>
                        <a:rPr lang="es-ES" sz="1400" b="0" i="1" baseline="0" dirty="0" smtClean="0"/>
                        <a:t>/ 7 </a:t>
                      </a:r>
                      <a:r>
                        <a:rPr lang="es-ES" sz="1400" b="0" i="1" baseline="0" dirty="0" smtClean="0"/>
                        <a:t>países)</a:t>
                      </a:r>
                      <a:endParaRPr lang="es-ES" sz="1400" b="0" i="1" dirty="0" smtClean="0"/>
                    </a:p>
                  </a:txBody>
                  <a:tcPr/>
                </a:tc>
                <a:tc>
                  <a:txBody>
                    <a:bodyPr/>
                    <a:lstStyle/>
                    <a:p>
                      <a:r>
                        <a:rPr lang="es-ES" smtClean="0"/>
                        <a:t>-</a:t>
                      </a:r>
                      <a:endParaRPr lang="es-ES"/>
                    </a:p>
                  </a:txBody>
                  <a:tcPr/>
                </a:tc>
                <a:tc>
                  <a:txBody>
                    <a:bodyPr/>
                    <a:lstStyle/>
                    <a:p>
                      <a:r>
                        <a:rPr lang="es-ES" smtClean="0"/>
                        <a:t>-</a:t>
                      </a:r>
                      <a:endParaRPr lang="es-ES"/>
                    </a:p>
                  </a:txBody>
                  <a:tcPr/>
                </a:tc>
                <a:tc>
                  <a:txBody>
                    <a:bodyPr/>
                    <a:lstStyle/>
                    <a:p>
                      <a:r>
                        <a:rPr lang="es-ES" smtClean="0"/>
                        <a:t>11 / 9 &amp; 13</a:t>
                      </a:r>
                      <a:endParaRPr lang="es-ES"/>
                    </a:p>
                  </a:txBody>
                  <a:tcPr/>
                </a:tc>
                <a:tc>
                  <a:txBody>
                    <a:bodyPr/>
                    <a:lstStyle/>
                    <a:p>
                      <a:r>
                        <a:rPr lang="es-ES" dirty="0" smtClean="0"/>
                        <a:t>201 / 19 </a:t>
                      </a:r>
                      <a:r>
                        <a:rPr lang="es-ES" dirty="0" smtClean="0"/>
                        <a:t>países</a:t>
                      </a:r>
                      <a:endParaRPr lang="es-ES" dirty="0"/>
                    </a:p>
                  </a:txBody>
                  <a:tcPr/>
                </a:tc>
              </a:tr>
              <a:tr h="370840">
                <a:tc>
                  <a:txBody>
                    <a:bodyPr/>
                    <a:lstStyle/>
                    <a:p>
                      <a:r>
                        <a:rPr lang="es-ES" dirty="0" smtClean="0"/>
                        <a:t>Aeropuertos</a:t>
                      </a:r>
                      <a:endParaRPr lang="es-ES" dirty="0"/>
                    </a:p>
                  </a:txBody>
                  <a:tcPr/>
                </a:tc>
                <a:tc>
                  <a:txBody>
                    <a:bodyPr/>
                    <a:lstStyle/>
                    <a:p>
                      <a:r>
                        <a:rPr lang="es-ES" smtClean="0"/>
                        <a:t>4</a:t>
                      </a:r>
                      <a:endParaRPr lang="es-ES"/>
                    </a:p>
                  </a:txBody>
                  <a:tcPr/>
                </a:tc>
                <a:tc>
                  <a:txBody>
                    <a:bodyPr/>
                    <a:lstStyle/>
                    <a:p>
                      <a:r>
                        <a:rPr lang="es-ES" smtClean="0"/>
                        <a:t>1</a:t>
                      </a:r>
                      <a:endParaRPr lang="es-ES"/>
                    </a:p>
                  </a:txBody>
                  <a:tcPr/>
                </a:tc>
                <a:tc>
                  <a:txBody>
                    <a:bodyPr/>
                    <a:lstStyle/>
                    <a:p>
                      <a:r>
                        <a:rPr lang="es-ES" smtClean="0"/>
                        <a:t>7 / 7</a:t>
                      </a:r>
                      <a:endParaRPr lang="es-ES"/>
                    </a:p>
                  </a:txBody>
                  <a:tcPr/>
                </a:tc>
                <a:tc>
                  <a:txBody>
                    <a:bodyPr/>
                    <a:lstStyle/>
                    <a:p>
                      <a:r>
                        <a:rPr lang="es-ES" dirty="0" smtClean="0"/>
                        <a:t>71 / 20 </a:t>
                      </a:r>
                      <a:r>
                        <a:rPr lang="es-ES" dirty="0" smtClean="0"/>
                        <a:t>países</a:t>
                      </a:r>
                      <a:endParaRPr lang="es-ES" dirty="0"/>
                    </a:p>
                  </a:txBody>
                  <a:tcPr/>
                </a:tc>
              </a:tr>
              <a:tr h="370840">
                <a:tc>
                  <a:txBody>
                    <a:bodyPr/>
                    <a:lstStyle/>
                    <a:p>
                      <a:r>
                        <a:rPr lang="es-ES" dirty="0" smtClean="0"/>
                        <a:t>Ferrocarriles</a:t>
                      </a:r>
                      <a:endParaRPr lang="es-ES" dirty="0"/>
                    </a:p>
                  </a:txBody>
                  <a:tcPr/>
                </a:tc>
                <a:tc>
                  <a:txBody>
                    <a:bodyPr/>
                    <a:lstStyle/>
                    <a:p>
                      <a:r>
                        <a:rPr lang="es-ES" i="1" dirty="0" smtClean="0"/>
                        <a:t>6 </a:t>
                      </a:r>
                      <a:r>
                        <a:rPr lang="es-ES" i="1" dirty="0" smtClean="0"/>
                        <a:t>países</a:t>
                      </a:r>
                      <a:endParaRPr lang="es-ES" i="1" dirty="0"/>
                    </a:p>
                  </a:txBody>
                  <a:tcPr/>
                </a:tc>
                <a:tc>
                  <a:txBody>
                    <a:bodyPr/>
                    <a:lstStyle/>
                    <a:p>
                      <a:r>
                        <a:rPr lang="es-ES" i="1" smtClean="0"/>
                        <a:t>0</a:t>
                      </a:r>
                      <a:endParaRPr lang="es-ES" i="1"/>
                    </a:p>
                  </a:txBody>
                  <a:tcPr/>
                </a:tc>
                <a:tc>
                  <a:txBody>
                    <a:bodyPr/>
                    <a:lstStyle/>
                    <a:p>
                      <a:r>
                        <a:rPr lang="es-ES" i="1" dirty="0" smtClean="0"/>
                        <a:t>3 </a:t>
                      </a:r>
                      <a:r>
                        <a:rPr lang="es-ES" i="1" dirty="0" smtClean="0"/>
                        <a:t>países/ </a:t>
                      </a:r>
                      <a:r>
                        <a:rPr lang="es-ES" i="1" dirty="0" smtClean="0"/>
                        <a:t>6 </a:t>
                      </a:r>
                      <a:r>
                        <a:rPr lang="es-ES" i="1" dirty="0" smtClean="0"/>
                        <a:t>países</a:t>
                      </a:r>
                      <a:endParaRPr lang="es-ES" i="1" dirty="0"/>
                    </a:p>
                  </a:txBody>
                  <a:tcPr/>
                </a:tc>
                <a:tc>
                  <a:txBody>
                    <a:bodyPr/>
                    <a:lstStyle/>
                    <a:p>
                      <a:r>
                        <a:rPr lang="es-ES" dirty="0" smtClean="0"/>
                        <a:t>- / 19 </a:t>
                      </a:r>
                      <a:r>
                        <a:rPr lang="es-ES" dirty="0" smtClean="0"/>
                        <a:t>países</a:t>
                      </a:r>
                      <a:endParaRPr lang="es-ES" dirty="0"/>
                    </a:p>
                  </a:txBody>
                  <a:tcPr/>
                </a:tc>
              </a:tr>
              <a:tr h="370840">
                <a:tc>
                  <a:txBody>
                    <a:bodyPr/>
                    <a:lstStyle/>
                    <a:p>
                      <a:r>
                        <a:rPr lang="es-ES" dirty="0" smtClean="0"/>
                        <a:t>Carreteras</a:t>
                      </a:r>
                      <a:endParaRPr lang="es-ES" dirty="0"/>
                    </a:p>
                  </a:txBody>
                  <a:tcPr/>
                </a:tc>
                <a:tc>
                  <a:txBody>
                    <a:bodyPr/>
                    <a:lstStyle/>
                    <a:p>
                      <a:r>
                        <a:rPr lang="es-ES" i="1" dirty="0" smtClean="0"/>
                        <a:t>9 </a:t>
                      </a:r>
                      <a:r>
                        <a:rPr lang="es-ES" i="1" dirty="0" err="1" smtClean="0"/>
                        <a:t>paíes</a:t>
                      </a:r>
                      <a:endParaRPr lang="es-ES" i="1" dirty="0"/>
                    </a:p>
                  </a:txBody>
                  <a:tcPr/>
                </a:tc>
                <a:tc>
                  <a:txBody>
                    <a:bodyPr/>
                    <a:lstStyle/>
                    <a:p>
                      <a:r>
                        <a:rPr lang="es-ES" i="1" dirty="0" smtClean="0"/>
                        <a:t>1 </a:t>
                      </a:r>
                      <a:r>
                        <a:rPr lang="es-ES" i="1" dirty="0" smtClean="0"/>
                        <a:t>país</a:t>
                      </a:r>
                      <a:endParaRPr lang="es-ES" i="1" dirty="0"/>
                    </a:p>
                  </a:txBody>
                  <a:tcPr/>
                </a:tc>
                <a:tc>
                  <a:txBody>
                    <a:bodyPr/>
                    <a:lstStyle/>
                    <a:p>
                      <a:r>
                        <a:rPr lang="es-ES" i="1" dirty="0" smtClean="0"/>
                        <a:t>5 </a:t>
                      </a:r>
                      <a:r>
                        <a:rPr lang="es-ES" i="1" dirty="0" smtClean="0"/>
                        <a:t>países</a:t>
                      </a:r>
                      <a:r>
                        <a:rPr lang="es-ES" i="1" baseline="0" dirty="0" smtClean="0"/>
                        <a:t>/ </a:t>
                      </a:r>
                      <a:r>
                        <a:rPr lang="es-ES" i="1" baseline="0" dirty="0" smtClean="0"/>
                        <a:t>9 </a:t>
                      </a:r>
                      <a:r>
                        <a:rPr lang="es-ES" i="1" baseline="0" dirty="0" smtClean="0"/>
                        <a:t>países</a:t>
                      </a:r>
                      <a:endParaRPr lang="es-ES" i="1" dirty="0"/>
                    </a:p>
                  </a:txBody>
                  <a:tcPr/>
                </a:tc>
                <a:tc>
                  <a:txBody>
                    <a:bodyPr/>
                    <a:lstStyle/>
                    <a:p>
                      <a:r>
                        <a:rPr lang="es-ES" dirty="0" smtClean="0"/>
                        <a:t>- / 25 </a:t>
                      </a:r>
                      <a:r>
                        <a:rPr lang="es-ES" dirty="0" smtClean="0"/>
                        <a:t>países</a:t>
                      </a:r>
                      <a:endParaRPr lang="es-ES" dirty="0"/>
                    </a:p>
                  </a:txBody>
                  <a:tcPr/>
                </a:tc>
              </a:tr>
            </a:tbl>
          </a:graphicData>
        </a:graphic>
      </p:graphicFrame>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7</a:t>
            </a:fld>
            <a:endParaRPr lang="en-GB" altLang="es-ES"/>
          </a:p>
        </p:txBody>
      </p:sp>
      <p:sp>
        <p:nvSpPr>
          <p:cNvPr id="6" name="5 Marcador de fecha"/>
          <p:cNvSpPr>
            <a:spLocks noGrp="1"/>
          </p:cNvSpPr>
          <p:nvPr>
            <p:ph type="dt" sz="half" idx="12"/>
          </p:nvPr>
        </p:nvSpPr>
        <p:spPr/>
        <p:txBody>
          <a:bodyPr/>
          <a:lstStyle/>
          <a:p>
            <a:fld id="{7C13EC57-E98B-476C-97CD-ED1651545DF5}" type="datetime1">
              <a:rPr lang="en-GB" altLang="es-ES" smtClean="0"/>
              <a:pPr/>
              <a:t>26/11/2014</a:t>
            </a:fld>
            <a:endParaRPr lang="en-GB" altLang="es-ES" dirty="0"/>
          </a:p>
        </p:txBody>
      </p:sp>
      <p:sp>
        <p:nvSpPr>
          <p:cNvPr id="8" name="7 CuadroTexto"/>
          <p:cNvSpPr txBox="1"/>
          <p:nvPr/>
        </p:nvSpPr>
        <p:spPr>
          <a:xfrm>
            <a:off x="971600" y="5517232"/>
            <a:ext cx="7560840" cy="769441"/>
          </a:xfrm>
          <a:prstGeom prst="rect">
            <a:avLst/>
          </a:prstGeom>
          <a:noFill/>
        </p:spPr>
        <p:txBody>
          <a:bodyPr wrap="square" rtlCol="0">
            <a:spAutoFit/>
          </a:bodyPr>
          <a:lstStyle/>
          <a:p>
            <a:r>
              <a:rPr lang="es-ES" sz="1100" dirty="0" smtClean="0">
                <a:solidFill>
                  <a:srgbClr val="00817C"/>
                </a:solidFill>
                <a:latin typeface="+mj-lt"/>
              </a:rPr>
              <a:t>* </a:t>
            </a:r>
            <a:r>
              <a:rPr lang="es-ES" sz="1100" dirty="0" err="1" smtClean="0">
                <a:solidFill>
                  <a:srgbClr val="00817C"/>
                </a:solidFill>
                <a:latin typeface="+mj-lt"/>
              </a:rPr>
              <a:t>Lnight</a:t>
            </a:r>
            <a:r>
              <a:rPr lang="es-ES" sz="1100" dirty="0" smtClean="0">
                <a:solidFill>
                  <a:srgbClr val="00817C"/>
                </a:solidFill>
                <a:latin typeface="+mj-lt"/>
              </a:rPr>
              <a:t> bandas inferiores de ruido: </a:t>
            </a:r>
            <a:endParaRPr lang="es-ES" sz="1100" dirty="0" smtClean="0">
              <a:solidFill>
                <a:srgbClr val="00817C"/>
              </a:solidFill>
              <a:latin typeface="+mj-lt"/>
            </a:endParaRPr>
          </a:p>
          <a:p>
            <a:pPr marL="628650" lvl="1" indent="-171450">
              <a:buFont typeface="Arial" charset="0"/>
              <a:buChar char="•"/>
            </a:pPr>
            <a:r>
              <a:rPr lang="es-ES" sz="1100" dirty="0" smtClean="0">
                <a:solidFill>
                  <a:srgbClr val="00817C"/>
                </a:solidFill>
                <a:latin typeface="+mj-lt"/>
              </a:rPr>
              <a:t>En aglomeraciones: </a:t>
            </a:r>
            <a:r>
              <a:rPr lang="es-ES" sz="1100" dirty="0" smtClean="0">
                <a:solidFill>
                  <a:srgbClr val="00817C"/>
                </a:solidFill>
                <a:latin typeface="+mj-lt"/>
              </a:rPr>
              <a:t>40-44 dB </a:t>
            </a:r>
            <a:r>
              <a:rPr lang="es-ES" sz="1100" dirty="0" smtClean="0">
                <a:solidFill>
                  <a:srgbClr val="00817C"/>
                </a:solidFill>
                <a:latin typeface="+mj-lt"/>
              </a:rPr>
              <a:t>y 45-49 </a:t>
            </a:r>
            <a:r>
              <a:rPr lang="es-ES" sz="1100" dirty="0" smtClean="0">
                <a:solidFill>
                  <a:srgbClr val="00817C"/>
                </a:solidFill>
                <a:latin typeface="+mj-lt"/>
              </a:rPr>
              <a:t>dB</a:t>
            </a:r>
          </a:p>
          <a:p>
            <a:pPr marL="628650" lvl="1" indent="-171450">
              <a:buFont typeface="Arial" charset="0"/>
              <a:buChar char="•"/>
            </a:pPr>
            <a:r>
              <a:rPr lang="es-ES" sz="1100" dirty="0" smtClean="0">
                <a:solidFill>
                  <a:srgbClr val="00817C"/>
                </a:solidFill>
                <a:latin typeface="+mj-lt"/>
              </a:rPr>
              <a:t>Fuera de aglomeraciones (grandes aeropuertos, grandes carreteras y grandes infraestructuras ferroviarias): </a:t>
            </a:r>
            <a:r>
              <a:rPr lang="es-ES" sz="1100" dirty="0" smtClean="0">
                <a:solidFill>
                  <a:srgbClr val="00817C"/>
                </a:solidFill>
                <a:latin typeface="+mj-lt"/>
              </a:rPr>
              <a:t>45-49 dB</a:t>
            </a:r>
            <a:endParaRPr lang="es-ES" sz="1100" dirty="0">
              <a:latin typeface="+mj-lt"/>
            </a:endParaRPr>
          </a:p>
        </p:txBody>
      </p:sp>
    </p:spTree>
    <p:extLst>
      <p:ext uri="{BB962C8B-B14F-4D97-AF65-F5344CB8AC3E}">
        <p14:creationId xmlns="" xmlns:p14="http://schemas.microsoft.com/office/powerpoint/2010/main" val="221693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484368" cy="938212"/>
          </a:xfrm>
        </p:spPr>
        <p:txBody>
          <a:bodyPr/>
          <a:lstStyle/>
          <a:p>
            <a:r>
              <a:rPr lang="es-ES" sz="3200" dirty="0" smtClean="0"/>
              <a:t>Resultados de los mapas estratégicos de segunda fase (2012)</a:t>
            </a:r>
            <a:endParaRPr lang="es-ES" sz="3200" dirty="0"/>
          </a:p>
        </p:txBody>
      </p:sp>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8</a:t>
            </a:fld>
            <a:endParaRPr lang="en-GB" altLang="es-ES"/>
          </a:p>
        </p:txBody>
      </p:sp>
      <p:sp>
        <p:nvSpPr>
          <p:cNvPr id="6" name="5 Marcador de fecha"/>
          <p:cNvSpPr>
            <a:spLocks noGrp="1"/>
          </p:cNvSpPr>
          <p:nvPr>
            <p:ph type="dt" sz="half" idx="12"/>
          </p:nvPr>
        </p:nvSpPr>
        <p:spPr/>
        <p:txBody>
          <a:bodyPr/>
          <a:lstStyle/>
          <a:p>
            <a:fld id="{8684AFE4-D576-4E4C-8374-839936188988}" type="datetime1">
              <a:rPr lang="en-GB" altLang="es-ES" smtClean="0"/>
              <a:pPr/>
              <a:t>26/11/2014</a:t>
            </a:fld>
            <a:endParaRPr lang="en-GB" altLang="es-ES"/>
          </a:p>
        </p:txBody>
      </p:sp>
      <p:graphicFrame>
        <p:nvGraphicFramePr>
          <p:cNvPr id="7" name="6 Gráfico"/>
          <p:cNvGraphicFramePr>
            <a:graphicFrameLocks/>
          </p:cNvGraphicFramePr>
          <p:nvPr>
            <p:extLst>
              <p:ext uri="{D42A27DB-BD31-4B8C-83A1-F6EECF244321}">
                <p14:modId xmlns="" xmlns:p14="http://schemas.microsoft.com/office/powerpoint/2010/main" val="1088311709"/>
              </p:ext>
            </p:extLst>
          </p:nvPr>
        </p:nvGraphicFramePr>
        <p:xfrm>
          <a:off x="1187624" y="1412776"/>
          <a:ext cx="6840760" cy="490381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8 Conector recto"/>
          <p:cNvCxnSpPr/>
          <p:nvPr/>
        </p:nvCxnSpPr>
        <p:spPr bwMode="auto">
          <a:xfrm>
            <a:off x="5292080" y="2204864"/>
            <a:ext cx="0" cy="4104456"/>
          </a:xfrm>
          <a:prstGeom prst="line">
            <a:avLst/>
          </a:prstGeom>
          <a:noFill/>
          <a:ln w="158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1067088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pt-BR" altLang="es-ES" smtClean="0"/>
              <a:t>Jornada Técnica Directiva 2002/49/EC, Madrid, 2014</a:t>
            </a:r>
            <a:endParaRPr lang="en-GB" altLang="es-ES"/>
          </a:p>
        </p:txBody>
      </p:sp>
      <p:sp>
        <p:nvSpPr>
          <p:cNvPr id="5" name="4 Marcador de número de diapositiva"/>
          <p:cNvSpPr>
            <a:spLocks noGrp="1"/>
          </p:cNvSpPr>
          <p:nvPr>
            <p:ph type="sldNum" sz="quarter" idx="11"/>
          </p:nvPr>
        </p:nvSpPr>
        <p:spPr/>
        <p:txBody>
          <a:bodyPr/>
          <a:lstStyle/>
          <a:p>
            <a:fld id="{54F7F23D-D3A6-42A2-86D5-D4C6397656CD}" type="slidenum">
              <a:rPr lang="en-GB" altLang="es-ES" smtClean="0"/>
              <a:pPr/>
              <a:t>9</a:t>
            </a:fld>
            <a:endParaRPr lang="en-GB" altLang="es-ES"/>
          </a:p>
        </p:txBody>
      </p:sp>
      <p:sp>
        <p:nvSpPr>
          <p:cNvPr id="6" name="5 Marcador de fecha"/>
          <p:cNvSpPr>
            <a:spLocks noGrp="1"/>
          </p:cNvSpPr>
          <p:nvPr>
            <p:ph type="dt" sz="half" idx="12"/>
          </p:nvPr>
        </p:nvSpPr>
        <p:spPr/>
        <p:txBody>
          <a:bodyPr/>
          <a:lstStyle/>
          <a:p>
            <a:fld id="{E70AA1FD-D5B8-4A5E-B7E7-5312E7FDBAAE}" type="datetime1">
              <a:rPr lang="en-GB" altLang="es-ES" smtClean="0"/>
              <a:pPr/>
              <a:t>26/11/2014</a:t>
            </a:fld>
            <a:endParaRPr lang="en-GB" altLang="es-ES"/>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53748"/>
            <a:ext cx="7272808" cy="6399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9" name="8 Conector recto"/>
          <p:cNvCxnSpPr/>
          <p:nvPr/>
        </p:nvCxnSpPr>
        <p:spPr bwMode="auto">
          <a:xfrm>
            <a:off x="5764052" y="188640"/>
            <a:ext cx="0" cy="6192688"/>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82381732"/>
      </p:ext>
    </p:extLst>
  </p:cSld>
  <p:clrMapOvr>
    <a:masterClrMapping/>
  </p:clrMapOvr>
  <p:transition/>
</p:sld>
</file>

<file path=ppt/theme/theme1.xml><?xml version="1.0" encoding="utf-8"?>
<a:theme xmlns:a="http://schemas.openxmlformats.org/drawingml/2006/main" name="ETC_ACM PowerPoint template (.pot) with EEA logo">
  <a:themeElements>
    <a:clrScheme name="">
      <a:dk1>
        <a:srgbClr val="006666"/>
      </a:dk1>
      <a:lt1>
        <a:srgbClr val="FFFFCC"/>
      </a:lt1>
      <a:dk2>
        <a:srgbClr val="003366"/>
      </a:dk2>
      <a:lt2>
        <a:srgbClr val="808080"/>
      </a:lt2>
      <a:accent1>
        <a:srgbClr val="FFCC00"/>
      </a:accent1>
      <a:accent2>
        <a:srgbClr val="000099"/>
      </a:accent2>
      <a:accent3>
        <a:srgbClr val="FFFFE2"/>
      </a:accent3>
      <a:accent4>
        <a:srgbClr val="005656"/>
      </a:accent4>
      <a:accent5>
        <a:srgbClr val="FFE2AA"/>
      </a:accent5>
      <a:accent6>
        <a:srgbClr val="00008A"/>
      </a:accent6>
      <a:hlink>
        <a:srgbClr val="C80000"/>
      </a:hlink>
      <a:folHlink>
        <a:srgbClr val="0080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es-E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es-E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Tema de Office 1">
        <a:dk1>
          <a:srgbClr val="006666"/>
        </a:dk1>
        <a:lt1>
          <a:srgbClr val="FFFFCC"/>
        </a:lt1>
        <a:dk2>
          <a:srgbClr val="003366"/>
        </a:dk2>
        <a:lt2>
          <a:srgbClr val="808080"/>
        </a:lt2>
        <a:accent1>
          <a:srgbClr val="FFCC00"/>
        </a:accent1>
        <a:accent2>
          <a:srgbClr val="000099"/>
        </a:accent2>
        <a:accent3>
          <a:srgbClr val="FFFFE2"/>
        </a:accent3>
        <a:accent4>
          <a:srgbClr val="005656"/>
        </a:accent4>
        <a:accent5>
          <a:srgbClr val="FFE2AA"/>
        </a:accent5>
        <a:accent6>
          <a:srgbClr val="00008A"/>
        </a:accent6>
        <a:hlink>
          <a:srgbClr val="C80000"/>
        </a:hlink>
        <a:folHlink>
          <a:srgbClr val="009900"/>
        </a:folHlink>
      </a:clrScheme>
      <a:clrMap bg1="lt1" tx1="dk1" bg2="lt2" tx2="dk2" accent1="accent1" accent2="accent2" accent3="accent3" accent4="accent4" accent5="accent5" accent6="accent6" hlink="hlink" folHlink="folHlink"/>
    </a:extraClrScheme>
    <a:extraClrScheme>
      <a:clrScheme name="Tema de Office 2">
        <a:dk1>
          <a:srgbClr val="006666"/>
        </a:dk1>
        <a:lt1>
          <a:srgbClr val="FFFFCC"/>
        </a:lt1>
        <a:dk2>
          <a:srgbClr val="003366"/>
        </a:dk2>
        <a:lt2>
          <a:srgbClr val="808080"/>
        </a:lt2>
        <a:accent1>
          <a:srgbClr val="B2B2B2"/>
        </a:accent1>
        <a:accent2>
          <a:srgbClr val="808080"/>
        </a:accent2>
        <a:accent3>
          <a:srgbClr val="FFFFE2"/>
        </a:accent3>
        <a:accent4>
          <a:srgbClr val="005656"/>
        </a:accent4>
        <a:accent5>
          <a:srgbClr val="D5D5D5"/>
        </a:accent5>
        <a:accent6>
          <a:srgbClr val="737373"/>
        </a:accent6>
        <a:hlink>
          <a:srgbClr val="4D4D4D"/>
        </a:hlink>
        <a:folHlink>
          <a:srgbClr val="11111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ETC_ACM PowerPoint template (.pot) with EEA logo</Template>
  <TotalTime>1371</TotalTime>
  <Words>1719</Words>
  <Application>Microsoft Office PowerPoint</Application>
  <PresentationFormat>Presentación en pantalla (4:3)</PresentationFormat>
  <Paragraphs>284</Paragraphs>
  <Slides>15</Slides>
  <Notes>9</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ETC_ACM PowerPoint template (.pot) with EEA logo</vt:lpstr>
      <vt:lpstr>Resultados de la segunda fase a escala europea: explotación de los datos</vt:lpstr>
      <vt:lpstr>Índice</vt:lpstr>
      <vt:lpstr>10 junio 2014 – Fuentes de ruido</vt:lpstr>
      <vt:lpstr>10 junio 2014 – Mapas estratégicos</vt:lpstr>
      <vt:lpstr>10 junio 2014 – Planes de acción</vt:lpstr>
      <vt:lpstr>10 junio 2014</vt:lpstr>
      <vt:lpstr>10 junio 2014 – Datos voluntarios (2012)</vt:lpstr>
      <vt:lpstr>Resultados de los mapas estratégicos de segunda fase (2012)</vt:lpstr>
      <vt:lpstr>Diapositiva 9</vt:lpstr>
      <vt:lpstr>Dónde encontrar éstos datos?</vt:lpstr>
      <vt:lpstr>N.O.I.S.E.: capa de cambios</vt:lpstr>
      <vt:lpstr>N.O.I.S.E. mejoras 2014</vt:lpstr>
      <vt:lpstr>N.O.I.S.E. mejoras 2014</vt:lpstr>
      <vt:lpstr>En las próximas semanas…</vt:lpstr>
      <vt:lpstr>Alguna pregunta?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UAB</dc:creator>
  <cp:lastModifiedBy>ETCLUSI</cp:lastModifiedBy>
  <cp:revision>50</cp:revision>
  <dcterms:created xsi:type="dcterms:W3CDTF">2014-09-17T15:29:49Z</dcterms:created>
  <dcterms:modified xsi:type="dcterms:W3CDTF">2014-11-26T14:25:39Z</dcterms:modified>
</cp:coreProperties>
</file>