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0" r:id="rId5"/>
    <p:sldId id="259" r:id="rId6"/>
    <p:sldId id="270" r:id="rId7"/>
    <p:sldId id="271" r:id="rId8"/>
    <p:sldId id="261" r:id="rId9"/>
    <p:sldId id="263" r:id="rId10"/>
    <p:sldId id="262" r:id="rId11"/>
    <p:sldId id="264" r:id="rId12"/>
    <p:sldId id="266" r:id="rId13"/>
    <p:sldId id="265" r:id="rId14"/>
    <p:sldId id="268" r:id="rId15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4660"/>
  </p:normalViewPr>
  <p:slideViewPr>
    <p:cSldViewPr>
      <p:cViewPr varScale="1">
        <p:scale>
          <a:sx n="70" d="100"/>
          <a:sy n="70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34155-ED0C-4E63-9902-87EDD95EE118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1B36B-0B44-4D40-B3F5-8B9096E89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0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55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3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75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1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89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19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35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1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887C-650C-493A-AD1F-BFB3EF6A6831}" type="datetimeFigureOut">
              <a:rPr lang="es-ES" smtClean="0"/>
              <a:t>26/11/2014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A6E0-3CF1-4555-A133-8F369F5F8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00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ACTUACIONES EN CARRETERAS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dirty="0" smtClean="0"/>
              <a:t>Rosa Izquierdo</a:t>
            </a:r>
          </a:p>
          <a:p>
            <a:pPr algn="l"/>
            <a:r>
              <a:rPr lang="es-ES" dirty="0" smtClean="0"/>
              <a:t>DIRECCION GENERAL DE CARRETERAS (DGC)</a:t>
            </a:r>
          </a:p>
          <a:p>
            <a:pPr algn="l"/>
            <a:r>
              <a:rPr lang="es-ES" dirty="0" smtClean="0"/>
              <a:t>MINISTERIO DE FOMENTO</a:t>
            </a: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592763"/>
              </p:ext>
            </p:extLst>
          </p:nvPr>
        </p:nvGraphicFramePr>
        <p:xfrm>
          <a:off x="0" y="0"/>
          <a:ext cx="30099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3" imgW="4733640" imgH="1561320" progId="CorelDRAW.Graphic.14">
                  <p:embed/>
                </p:oleObj>
              </mc:Choice>
              <mc:Fallback>
                <p:oleObj name="CorelDRAW" r:id="rId3" imgW="4733640" imgH="1561320" progId="CorelDRAW.Graphic.14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099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ACTUACIONES EN CARRETERAS. </a:t>
            </a:r>
            <a:r>
              <a:rPr lang="es-ES" dirty="0" smtClean="0">
                <a:solidFill>
                  <a:prstClr val="white"/>
                </a:solidFill>
              </a:rPr>
              <a:t>FICHAS DE ACTUACIÓN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" y="376089"/>
            <a:ext cx="3935106" cy="63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155559" cy="62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68300" y="3573460"/>
            <a:ext cx="288032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/>
              <a:t>El C.P Espartidero  bastante alejado: </a:t>
            </a:r>
          </a:p>
          <a:p>
            <a:r>
              <a:rPr lang="es-ES" sz="1200" dirty="0" smtClean="0"/>
              <a:t>HABRÁ QUE PRECISAR EN UN ESTUDIO DE DETALLE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Nivel de ruido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Si mantenemos propuesta de pantalla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La eficacia es la misma</a:t>
            </a:r>
            <a:endParaRPr lang="es-ES" sz="1200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755576" y="1916832"/>
            <a:ext cx="216024" cy="2880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38256" cy="59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1" y="764704"/>
            <a:ext cx="44100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6" y="3544182"/>
            <a:ext cx="563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ACTUACIONES EN CARRETERAS. </a:t>
            </a:r>
            <a:r>
              <a:rPr lang="es-ES" dirty="0" smtClean="0">
                <a:solidFill>
                  <a:prstClr val="white"/>
                </a:solidFill>
              </a:rPr>
              <a:t>FICHAS DE ACTUACIÓN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00130"/>
              </p:ext>
            </p:extLst>
          </p:nvPr>
        </p:nvGraphicFramePr>
        <p:xfrm>
          <a:off x="2627784" y="1196752"/>
          <a:ext cx="4562450" cy="1857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2450"/>
              </a:tblGrid>
              <a:tr h="1448692">
                <a:tc>
                  <a:txBody>
                    <a:bodyPr/>
                    <a:lstStyle/>
                    <a:p>
                      <a:pPr marL="1085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Y </a:t>
                      </a:r>
                      <a:r>
                        <a:rPr lang="es-ES" sz="1100" b="1" dirty="0">
                          <a:effectLst/>
                        </a:rPr>
                        <a:t>antes de empezar </a:t>
                      </a:r>
                      <a:r>
                        <a:rPr lang="es-ES" sz="1100" b="1" dirty="0" smtClean="0">
                          <a:effectLst/>
                        </a:rPr>
                        <a:t>a</a:t>
                      </a:r>
                      <a:r>
                        <a:rPr lang="es-ES" sz="1100" b="1" baseline="0" dirty="0" smtClean="0">
                          <a:effectLst/>
                        </a:rPr>
                        <a:t> actuar </a:t>
                      </a:r>
                      <a:r>
                        <a:rPr lang="es-ES" sz="1100" dirty="0" smtClean="0">
                          <a:effectLst/>
                        </a:rPr>
                        <a:t>esencial </a:t>
                      </a:r>
                      <a:r>
                        <a:rPr lang="es-ES" sz="1100" dirty="0">
                          <a:effectLst/>
                        </a:rPr>
                        <a:t>plantearse:</a:t>
                      </a:r>
                    </a:p>
                    <a:p>
                      <a:pPr marL="1085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¿Es responsabilidad de la Dirección General de Carreteras? </a:t>
                      </a:r>
                      <a:endParaRPr lang="es-ES" sz="1100" dirty="0" smtClean="0">
                        <a:effectLst/>
                      </a:endParaRPr>
                    </a:p>
                    <a:p>
                      <a:pPr marL="28003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1100" dirty="0" smtClean="0">
                          <a:effectLst/>
                        </a:rPr>
                        <a:t>o </a:t>
                      </a:r>
                      <a:r>
                        <a:rPr lang="es-ES" sz="1100" dirty="0">
                          <a:effectLst/>
                        </a:rPr>
                        <a:t>bien el </a:t>
                      </a:r>
                      <a:r>
                        <a:rPr lang="es-ES" sz="1100" u="sng" dirty="0">
                          <a:effectLst/>
                        </a:rPr>
                        <a:t>Urbanismo ha llegado más tarde</a:t>
                      </a:r>
                      <a:r>
                        <a:rPr lang="es-ES" sz="1100" dirty="0">
                          <a:effectLst/>
                        </a:rPr>
                        <a:t>, con lo cual sería responsabilidad del promotor.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1100" dirty="0">
                          <a:effectLst/>
                        </a:rPr>
                        <a:t>O bien, </a:t>
                      </a:r>
                      <a:r>
                        <a:rPr lang="es-ES" sz="1100" u="sng" dirty="0">
                          <a:effectLst/>
                        </a:rPr>
                        <a:t>si hay más de una Administración implicada</a:t>
                      </a:r>
                      <a:r>
                        <a:rPr lang="es-ES" sz="1100" dirty="0">
                          <a:effectLst/>
                        </a:rPr>
                        <a:t>, se deduce la necesaria coordinación.</a:t>
                      </a:r>
                    </a:p>
                    <a:p>
                      <a:pPr marL="1085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8085584" cy="108012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700" dirty="0" smtClean="0">
                <a:solidFill>
                  <a:prstClr val="white"/>
                </a:solidFill>
              </a:rPr>
              <a:t/>
            </a:r>
            <a:br>
              <a:rPr lang="es-ES" sz="2700" dirty="0" smtClean="0">
                <a:solidFill>
                  <a:prstClr val="white"/>
                </a:solidFill>
              </a:rPr>
            </a:br>
            <a:r>
              <a:rPr lang="es-ES" sz="2700" dirty="0" smtClean="0">
                <a:solidFill>
                  <a:prstClr val="white"/>
                </a:solidFill>
              </a:rPr>
              <a:t>PRIORIDAD EN LAS ACTUACIONES EN CARRETERAS: se trata de dar criterios al decisor</a:t>
            </a:r>
            <a:r>
              <a:rPr lang="es-ES" dirty="0" smtClean="0">
                <a:solidFill>
                  <a:prstClr val="white"/>
                </a:solidFill>
              </a:rPr>
              <a:t/>
            </a:r>
            <a:br>
              <a:rPr lang="es-ES" dirty="0" smtClean="0">
                <a:solidFill>
                  <a:prstClr val="white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OBJETIVO</a:t>
            </a:r>
            <a:r>
              <a:rPr lang="es-E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es-ES" dirty="0"/>
              <a:t>REDUCIR EL RUIDO PARA CUMPLIR LOS OBJETIVOS DE CALIDAD AMBIENTAL</a:t>
            </a:r>
            <a:endParaRPr lang="es-ES" sz="4000" dirty="0"/>
          </a:p>
          <a:p>
            <a:pPr marL="0" indent="0">
              <a:buNone/>
            </a:pPr>
            <a:r>
              <a:rPr lang="es-ES" dirty="0" smtClean="0"/>
              <a:t>Objetivo </a:t>
            </a:r>
            <a:r>
              <a:rPr lang="es-ES" dirty="0"/>
              <a:t>muy amplio, deberemos tenerlo localizado y clasificado (grado de conflicto) para poder ir definiendo prioridades</a:t>
            </a:r>
            <a:endParaRPr lang="es-ES" sz="4000" dirty="0"/>
          </a:p>
          <a:p>
            <a:pPr marL="0" lvl="0" indent="0">
              <a:buNone/>
            </a:pPr>
            <a:r>
              <a:rPr lang="es-E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2.Resolver el problema</a:t>
            </a:r>
            <a:r>
              <a:rPr lang="es-ES" dirty="0"/>
              <a:t>, </a:t>
            </a:r>
            <a:r>
              <a:rPr lang="es-ES" b="1" dirty="0"/>
              <a:t>al menos,</a:t>
            </a:r>
            <a:r>
              <a:rPr lang="es-ES" dirty="0"/>
              <a:t>  en todas las zonas con CONFLICTO ALTO</a:t>
            </a:r>
            <a:endParaRPr lang="es-ES" sz="4000" dirty="0"/>
          </a:p>
          <a:p>
            <a:pPr marL="0" lvl="0" indent="0">
              <a:buNone/>
            </a:pPr>
            <a:r>
              <a:rPr lang="es-E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3.COYUNTURA </a:t>
            </a:r>
            <a:r>
              <a:rPr lang="es-E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ACTUAL</a:t>
            </a:r>
            <a:r>
              <a:rPr lang="es-ES" b="1" u="sng" dirty="0"/>
              <a:t>: escasa disponibilidad presupuestaria.</a:t>
            </a:r>
            <a:r>
              <a:rPr lang="es-ES" b="1" dirty="0"/>
              <a:t> La Dirección General de Carreteras se plantea: </a:t>
            </a:r>
            <a:endParaRPr lang="es-ES" sz="4000" dirty="0"/>
          </a:p>
          <a:p>
            <a:pPr lvl="1"/>
            <a:r>
              <a:rPr lang="es-ES" dirty="0"/>
              <a:t>Necesidad de </a:t>
            </a:r>
            <a:r>
              <a:rPr lang="es-ES" sz="3200" b="1" u="sng" dirty="0"/>
              <a:t>programación</a:t>
            </a:r>
          </a:p>
          <a:p>
            <a:pPr lvl="1"/>
            <a:r>
              <a:rPr lang="es-ES" dirty="0"/>
              <a:t>Tenemos que priorizar </a:t>
            </a:r>
            <a:r>
              <a:rPr lang="es-ES" u="sng" dirty="0"/>
              <a:t>dentro de las zonas con conflicto alto</a:t>
            </a:r>
            <a:endParaRPr lang="es-ES" sz="3600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dirty="0" smtClean="0"/>
              <a:t>Optamos por comenzar por las medidas que sean más económicas por persona beneficiada.</a:t>
            </a:r>
            <a:r>
              <a:rPr lang="es-ES" altLang="es-ES" sz="10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[1] </a:t>
            </a:r>
            <a:endParaRPr lang="es-ES" sz="4000" dirty="0" smtClean="0"/>
          </a:p>
          <a:p>
            <a:r>
              <a:rPr lang="es-ES" sz="31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 </a:t>
            </a:r>
            <a:r>
              <a:rPr lang="es-ES" sz="31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TODO ESTO nos hemos planteamos: ¿Qué estamos primando?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39952" y="5063446"/>
            <a:ext cx="4680520" cy="15696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/>
            <a:r>
              <a:rPr lang="es-ES" altLang="es-ES" sz="1200" dirty="0">
                <a:latin typeface="+mn-lt"/>
              </a:rPr>
              <a:t>Versus</a:t>
            </a:r>
          </a:p>
          <a:p>
            <a:pPr lvl="0" eaLnBrk="0" hangingPunct="0"/>
            <a:r>
              <a:rPr lang="es-ES" altLang="es-ES" sz="1200" dirty="0">
                <a:latin typeface="+mn-lt"/>
              </a:rPr>
              <a:t>POBLACIONES PEQUEÑAS</a:t>
            </a:r>
          </a:p>
          <a:p>
            <a:pPr lvl="0" eaLnBrk="0" hangingPunct="0"/>
            <a:r>
              <a:rPr lang="es-ES" altLang="es-ES" sz="1200" dirty="0">
                <a:latin typeface="+mn-lt"/>
              </a:rPr>
              <a:t>Debemos </a:t>
            </a:r>
            <a:r>
              <a:rPr lang="es-ES" altLang="es-ES" sz="1200" dirty="0" smtClean="0">
                <a:latin typeface="+mn-lt"/>
              </a:rPr>
              <a:t>d</a:t>
            </a:r>
          </a:p>
          <a:p>
            <a:pPr lvl="0" eaLnBrk="0" hangingPunct="0"/>
            <a:r>
              <a:rPr lang="es-ES" altLang="es-ES" sz="1200" dirty="0" smtClean="0">
                <a:latin typeface="+mn-lt"/>
              </a:rPr>
              <a:t>e </a:t>
            </a:r>
            <a:r>
              <a:rPr lang="es-ES" altLang="es-ES" sz="1200" dirty="0">
                <a:latin typeface="+mn-lt"/>
              </a:rPr>
              <a:t>reforzar otro tipo de medidas: SOLUCIONES ALTERNATIVAS:</a:t>
            </a:r>
          </a:p>
          <a:p>
            <a:pPr lvl="0" eaLnBrk="0" hangingPunct="0"/>
            <a:r>
              <a:rPr lang="es-ES" altLang="es-ES" sz="1200" dirty="0">
                <a:latin typeface="+mn-lt"/>
              </a:rPr>
              <a:t>Intentar priorizar: Campañas de rehabilitación de firmes con el fin de primar el extendido pavimento fonoabsorbente acompasado con campañas de conservación de firmes</a:t>
            </a:r>
          </a:p>
          <a:p>
            <a:pPr lvl="0" eaLnBrk="0" hangingPunct="0"/>
            <a:r>
              <a:rPr lang="es-ES" altLang="es-ES" sz="1200" dirty="0">
                <a:latin typeface="+mn-lt"/>
              </a:rPr>
              <a:t>Reducir la velocidad en determinados tramos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614192" y="5859740"/>
            <a:ext cx="720080" cy="0"/>
          </a:xfrm>
          <a:prstGeom prst="straightConnector1">
            <a:avLst/>
          </a:prstGeom>
          <a:ln w="28575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9011" y="5186555"/>
            <a:ext cx="3173834" cy="132343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Soluciones más económicas por persona beneficiada </a:t>
            </a:r>
            <a:r>
              <a:rPr lang="es-ES" sz="1000" b="1" dirty="0">
                <a:solidFill>
                  <a:schemeClr val="bg1"/>
                </a:solidFill>
              </a:rPr>
              <a:t>[1] </a:t>
            </a:r>
            <a:endParaRPr kumimoji="0" lang="es-ES" altLang="es-ES" sz="1000" b="0" i="0" u="none" strike="noStrike" cap="none" normalizeH="0" baseline="3000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/>
            <a:r>
              <a:rPr lang="es-ES" altLang="es-E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BENEFICIAMOS</a:t>
            </a:r>
            <a:endParaRPr lang="es-ES" altLang="es-ES" sz="1200" dirty="0"/>
          </a:p>
          <a:p>
            <a:pPr lvl="0" eaLnBrk="0" hangingPunct="0"/>
            <a:r>
              <a:rPr lang="es-ES" altLang="es-ES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GRANDES POBLACIONES </a:t>
            </a:r>
            <a:endParaRPr lang="es-ES" altLang="es-E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127776" y="2006114"/>
            <a:ext cx="2016224" cy="215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100" dirty="0" smtClean="0"/>
          </a:p>
          <a:p>
            <a:r>
              <a:rPr lang="es-ES" sz="1100" b="1" dirty="0" smtClean="0">
                <a:solidFill>
                  <a:schemeClr val="bg1"/>
                </a:solidFill>
              </a:rPr>
              <a:t>[1] </a:t>
            </a:r>
            <a:r>
              <a:rPr lang="es-ES" sz="1100" b="1" dirty="0" smtClean="0"/>
              <a:t>Población beneficiada: se considera efectividad hasta distancias de unos 100m de la carretera</a:t>
            </a:r>
            <a:r>
              <a:rPr lang="es-ES" sz="1100" dirty="0" smtClean="0"/>
              <a:t>.</a:t>
            </a:r>
          </a:p>
          <a:p>
            <a:r>
              <a:rPr lang="es-ES" sz="1100" dirty="0" smtClean="0"/>
              <a:t>Las </a:t>
            </a:r>
            <a:r>
              <a:rPr lang="es-ES" sz="1100" dirty="0"/>
              <a:t>pantallas benefician a solo un lado de la carretera (y solo a un porcentaje de la población presente, teniendo en cuenta la altura de las edificaciones presentes). El pavimento drenante beneficia a ambos lados. </a:t>
            </a:r>
          </a:p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11560" y="2276872"/>
            <a:ext cx="4572508" cy="14401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 smtClean="0"/>
              <a:t>Falta disponibilidad presupuestaria: nos ha llevado a buscar otras opciones.</a:t>
            </a:r>
          </a:p>
          <a:p>
            <a:pPr algn="just"/>
            <a:r>
              <a:rPr lang="es-ES" sz="1200" dirty="0" smtClean="0"/>
              <a:t>Coordinación con la Dirección General de Tráfico:</a:t>
            </a:r>
            <a:r>
              <a:rPr lang="es-ES" sz="1200" b="1" dirty="0"/>
              <a:t> Pórticos de señalización variable</a:t>
            </a:r>
            <a:r>
              <a:rPr lang="es-ES" sz="1200" dirty="0"/>
              <a:t> asociado a un sonómetro: en función del momento del día (especialmente por la noche) Anunciar la necesidad de reducir la velocidad , asociada a estar superando los objetivos de calidad acústica</a:t>
            </a:r>
          </a:p>
        </p:txBody>
      </p:sp>
    </p:spTree>
    <p:extLst>
      <p:ext uri="{BB962C8B-B14F-4D97-AF65-F5344CB8AC3E}">
        <p14:creationId xmlns:p14="http://schemas.microsoft.com/office/powerpoint/2010/main" val="10369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ACTUACIONES EN CARRETERAS. </a:t>
            </a:r>
            <a:r>
              <a:rPr lang="es-ES" dirty="0"/>
              <a:t>TAREAS de la DIRECCION GENERAL DE CARRETERAS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s-E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</a:t>
            </a:r>
            <a:r>
              <a:rPr lang="es-ES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ESTABLECER CRITERIO COMÚN</a:t>
            </a:r>
            <a:endParaRPr lang="es-ES" sz="3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Teniendo en cuenta que el Plan de Acción debe realizarse para 9780 km de carreteras de titularidad estatal, es necesario el trabajo con </a:t>
            </a:r>
            <a:r>
              <a:rPr lang="es-ES" b="1" dirty="0"/>
              <a:t>todas las Demarcaciones</a:t>
            </a:r>
            <a:r>
              <a:rPr lang="es-ES" dirty="0"/>
              <a:t>: nos va a facilitar el repaso de las fichas de actuación, aplicar el mismo </a:t>
            </a:r>
            <a:r>
              <a:rPr lang="es-ES" dirty="0" err="1"/>
              <a:t>criterio,etc</a:t>
            </a:r>
            <a:r>
              <a:rPr lang="es-ES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 smtClean="0"/>
              <a:t>La </a:t>
            </a:r>
            <a:r>
              <a:rPr lang="es-ES" b="1" dirty="0"/>
              <a:t>distribución de recursos  </a:t>
            </a:r>
            <a:r>
              <a:rPr lang="es-ES" dirty="0"/>
              <a:t>debe tener en cuenta todas las actuaciones de la Red de Carreteras del Estado, homogeneizar los criterios de prioridad en los siete estudios, y a partir de ese punto actuar en función de la prioridad establecida según lo que hemos definido en la diapositiva </a:t>
            </a:r>
            <a:r>
              <a:rPr lang="es-ES" dirty="0" smtClean="0"/>
              <a:t>anterior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lvl="0" indent="0">
              <a:buNone/>
            </a:pPr>
            <a:r>
              <a:rPr lang="es-E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2.PROMOVER LAS MEDIDAS PREVENTIVAS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ES" u="sng" dirty="0"/>
              <a:t>Evaluaciones de Impacto Ambiental para nuevas carreteras</a:t>
            </a:r>
            <a:r>
              <a:rPr lang="es-ES" dirty="0"/>
              <a:t>: estas evaluaciones consideran la variable ruido desarrollando análisis acústicos que conllevan modelización y permiten, en fase de proyecto, analizar las medidas correctoras aplicables para la </a:t>
            </a:r>
            <a:r>
              <a:rPr lang="es-ES" u="sng" dirty="0"/>
              <a:t>prevención de esta contaminación en la fase de proyecto</a:t>
            </a:r>
            <a:r>
              <a:rPr lang="es-ES" dirty="0" smtClean="0"/>
              <a:t>.</a:t>
            </a:r>
          </a:p>
          <a:p>
            <a:pPr marL="0" lvl="0" indent="0" algn="just">
              <a:buNone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Los </a:t>
            </a:r>
            <a:r>
              <a:rPr lang="es-ES" dirty="0" smtClean="0"/>
              <a:t>informes de la Dirección General de Carreteras al planeamiento urbanístico </a:t>
            </a:r>
            <a:r>
              <a:rPr lang="es-ES" dirty="0"/>
              <a:t>deben incorporar </a:t>
            </a:r>
            <a:r>
              <a:rPr lang="es-ES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457200" lvl="1" indent="0" algn="just">
              <a:buNone/>
            </a:pPr>
            <a:r>
              <a:rPr lang="es-ES" sz="3000" dirty="0" smtClean="0"/>
              <a:t>Obligación de elaborar </a:t>
            </a:r>
            <a:r>
              <a:rPr lang="es-ES" sz="3000" b="1" dirty="0"/>
              <a:t>e</a:t>
            </a:r>
            <a:r>
              <a:rPr lang="es-ES" sz="3000" b="1" dirty="0" smtClean="0"/>
              <a:t>studios de </a:t>
            </a:r>
            <a:r>
              <a:rPr lang="es-ES" sz="3000" b="1" dirty="0"/>
              <a:t>determinación de los niveles sonoros esperables </a:t>
            </a:r>
            <a:r>
              <a:rPr lang="es-ES" sz="3000" dirty="0"/>
              <a:t>así como la obligación de </a:t>
            </a:r>
            <a:r>
              <a:rPr lang="es-ES" sz="3000" u="sng" dirty="0"/>
              <a:t>establecer limitaciones a la edificabilidad </a:t>
            </a:r>
            <a:r>
              <a:rPr lang="es-ES" sz="3000" dirty="0"/>
              <a:t>o de </a:t>
            </a:r>
            <a:r>
              <a:rPr lang="es-ES" sz="3000" u="sng" dirty="0"/>
              <a:t>disponer los medios de protección acústica imprescindible</a:t>
            </a:r>
            <a:r>
              <a:rPr lang="es-ES" sz="3000" dirty="0"/>
              <a:t>s en caso  de superarse los umbrales establecidos en la Ley 37/2003, de 17 de noviembre, del </a:t>
            </a:r>
            <a:r>
              <a:rPr lang="es-ES" sz="3000" dirty="0" smtClean="0"/>
              <a:t>Ruido. Prestando especial atención a las zonas con usos sensible</a:t>
            </a:r>
          </a:p>
          <a:p>
            <a:pPr marL="457200" lvl="1" indent="0" algn="just">
              <a:buNone/>
            </a:pPr>
            <a:endParaRPr lang="es-ES" sz="3000" dirty="0"/>
          </a:p>
          <a:p>
            <a:pPr marL="457200" lvl="1" indent="0" algn="just">
              <a:buNone/>
            </a:pPr>
            <a:r>
              <a:rPr lang="es-ES" sz="3000" dirty="0" smtClean="0"/>
              <a:t>Se recuerda que </a:t>
            </a:r>
            <a:r>
              <a:rPr lang="es-ES" sz="3000" b="1" dirty="0" smtClean="0"/>
              <a:t>estos informes son vinculantes</a:t>
            </a:r>
            <a:r>
              <a:rPr lang="es-ES" sz="3000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dirty="0" smtClean="0"/>
              <a:t>MUCHAS GRACIAS POR SU ATENCION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Rosa Izquierdo</a:t>
            </a: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249717"/>
              </p:ext>
            </p:extLst>
          </p:nvPr>
        </p:nvGraphicFramePr>
        <p:xfrm>
          <a:off x="6134100" y="5865812"/>
          <a:ext cx="30099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4736592" imgH="1560576" progId="CorelDraw.Graphic.12">
                  <p:embed/>
                </p:oleObj>
              </mc:Choice>
              <mc:Fallback>
                <p:oleObj name="CorelDRAW" r:id="rId3" imgW="4736592" imgH="1560576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865812"/>
                        <a:ext cx="30099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4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ACTUACIONES EN CARRETERAS. DGC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ESTADO DEL TRABAJO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EXISTE UN PROBLEMA REAL DE RUIDO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LAS FICHAS DE ACTUACION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PRIORIDAD EN LAS ACTUACIONES EN CARRETERAS: se trata de dar un criterio al decisor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TAREAS de la DIRECCION GENERAL DE CARRETERAS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86500"/>
            <a:ext cx="2400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Autofit/>
          </a:bodyPr>
          <a:lstStyle/>
          <a:p>
            <a:pPr lvl="0"/>
            <a:r>
              <a:rPr lang="es-ES" sz="1800" dirty="0" smtClean="0"/>
              <a:t>Se </a:t>
            </a:r>
            <a:r>
              <a:rPr lang="es-ES" sz="1800" dirty="0"/>
              <a:t>han elaborado los mapas estratégicos de </a:t>
            </a:r>
            <a:r>
              <a:rPr lang="es-ES" sz="1800" dirty="0" smtClean="0"/>
              <a:t>ruido. </a:t>
            </a:r>
            <a:endParaRPr lang="es-ES" sz="1800" dirty="0"/>
          </a:p>
          <a:p>
            <a:pPr lvl="0"/>
            <a:r>
              <a:rPr lang="es-ES" sz="1800" dirty="0"/>
              <a:t>Aprobados provisionalmente, sometido a  Información </a:t>
            </a:r>
            <a:r>
              <a:rPr lang="es-ES" sz="1800" dirty="0" smtClean="0"/>
              <a:t>Pública.</a:t>
            </a:r>
            <a:endParaRPr lang="es-ES" sz="1800" dirty="0"/>
          </a:p>
          <a:p>
            <a:pPr lvl="0"/>
            <a:r>
              <a:rPr lang="es-ES" sz="1800" dirty="0" smtClean="0"/>
              <a:t>De </a:t>
            </a:r>
            <a:r>
              <a:rPr lang="es-ES" sz="1800" dirty="0"/>
              <a:t>acuerdo con la </a:t>
            </a:r>
            <a:r>
              <a:rPr lang="es-ES" sz="1800" dirty="0" smtClean="0"/>
              <a:t>normativa </a:t>
            </a:r>
            <a:r>
              <a:rPr lang="es-ES" sz="1800" dirty="0"/>
              <a:t>hay que elaborar el </a:t>
            </a:r>
            <a:r>
              <a:rPr lang="es-ES" sz="1800" b="1" dirty="0"/>
              <a:t>Plan de Acción</a:t>
            </a:r>
            <a:r>
              <a:rPr lang="es-ES" sz="1800" dirty="0"/>
              <a:t>, que debe centrarse: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ANÁLISIS DE LA SITUACIÓN ACTUAL Y PREVISTA </a:t>
            </a:r>
            <a:r>
              <a:rPr lang="es-ES" sz="18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ESTABLECIMIENTO </a:t>
            </a:r>
            <a:r>
              <a:rPr lang="es-E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OBJETIVOS DE CALIDAD ACÚSTICA </a:t>
            </a:r>
            <a:r>
              <a:rPr lang="es-ES" sz="1800" dirty="0"/>
              <a:t>: </a:t>
            </a:r>
            <a:endParaRPr lang="es-ES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POSIBLES </a:t>
            </a:r>
            <a:r>
              <a:rPr lang="es-E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ACTUACIONES</a:t>
            </a:r>
            <a:r>
              <a:rPr lang="es-ES" sz="1800" dirty="0"/>
              <a:t>: </a:t>
            </a:r>
            <a:endParaRPr lang="es-ES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PROGRAMA </a:t>
            </a:r>
            <a:r>
              <a:rPr lang="es-E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ACTUACIONES</a:t>
            </a:r>
            <a:r>
              <a:rPr lang="es-ES" sz="1800" dirty="0"/>
              <a:t>: </a:t>
            </a:r>
            <a:endParaRPr lang="es-ES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COSTE </a:t>
            </a:r>
            <a:r>
              <a:rPr lang="es-E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 FINANCIACIÓN DE LAS ACTUACIONES</a:t>
            </a:r>
            <a:r>
              <a:rPr lang="es-ES" sz="1800" dirty="0"/>
              <a:t>: </a:t>
            </a:r>
            <a:endParaRPr lang="es-ES" sz="1800" dirty="0" smtClean="0"/>
          </a:p>
          <a:p>
            <a:r>
              <a:rPr lang="es-ES" sz="1800" dirty="0" smtClean="0"/>
              <a:t>Actualmente </a:t>
            </a:r>
            <a:r>
              <a:rPr lang="es-ES" sz="1800" dirty="0"/>
              <a:t>la Dirección General de Carreteras se encuentra en esta Fase de elaboración del Plan de Acción. Por tanto definiendo actuaciones y prioridades</a:t>
            </a:r>
            <a:r>
              <a:rPr lang="es-ES" sz="1800" dirty="0" smtClean="0"/>
              <a:t>.</a:t>
            </a:r>
            <a:endParaRPr lang="es-ES" sz="1800" dirty="0"/>
          </a:p>
          <a:p>
            <a:pPr lvl="0"/>
            <a:r>
              <a:rPr lang="es-ES" sz="1800" dirty="0"/>
              <a:t>Los estudios elaborados, identifican ya potenciales zonas de actuación a incluir; es lo que denominamos las </a:t>
            </a:r>
            <a:r>
              <a:rPr lang="es-ES" sz="1800" i="1" dirty="0"/>
              <a:t>Fichas de Actuación.</a:t>
            </a: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endParaRPr lang="es-ES" sz="1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ACTUACIONES EN CARRETERAS. </a:t>
            </a:r>
            <a:r>
              <a:rPr lang="es-ES" sz="3100" dirty="0" smtClean="0"/>
              <a:t>ESTADO DEL TRABAJO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40152" y="1328091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s-ES" sz="1200" dirty="0">
                <a:solidFill>
                  <a:prstClr val="white"/>
                </a:solidFill>
              </a:rPr>
              <a:t>este análisis se basa en los resultados de los mapas estratégicos de ruido, puede ser necesario recopilar más información (para tener datos más detallados</a:t>
            </a:r>
            <a:r>
              <a:rPr lang="es-ES" sz="1200" dirty="0" smtClean="0">
                <a:solidFill>
                  <a:prstClr val="white"/>
                </a:solidFill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es-ES" sz="800" dirty="0" smtClean="0">
                <a:solidFill>
                  <a:prstClr val="white"/>
                </a:solidFill>
              </a:rPr>
              <a:t>ANALISIS DE LA SITUACIÓN</a:t>
            </a:r>
            <a:endParaRPr lang="es-ES" sz="80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37084" y="1340768"/>
            <a:ext cx="353220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es-ES" sz="1200" dirty="0">
                <a:solidFill>
                  <a:prstClr val="white"/>
                </a:solidFill>
              </a:rPr>
              <a:t>tener en cuenta que no siempre es posible alcanzar los objetivos más ambiciosos, pero no hay que descartar las </a:t>
            </a:r>
            <a:r>
              <a:rPr lang="es-ES" sz="1200" u="sng" dirty="0">
                <a:solidFill>
                  <a:prstClr val="white"/>
                </a:solidFill>
              </a:rPr>
              <a:t>actuaciones de mejora de la calidad del ambiente sonoro </a:t>
            </a:r>
            <a:r>
              <a:rPr lang="es-ES" sz="1200" dirty="0">
                <a:solidFill>
                  <a:prstClr val="white"/>
                </a:solidFill>
              </a:rPr>
              <a:t>, y </a:t>
            </a:r>
            <a:r>
              <a:rPr lang="es-ES" sz="1200" u="sng" dirty="0">
                <a:solidFill>
                  <a:prstClr val="white"/>
                </a:solidFill>
              </a:rPr>
              <a:t>recuperación de puntos negros que incluyan medidas correctoras interesantes</a:t>
            </a:r>
            <a:r>
              <a:rPr lang="es-ES" sz="1200" dirty="0">
                <a:solidFill>
                  <a:prstClr val="white"/>
                </a:solidFill>
              </a:rPr>
              <a:t>, aun cuando no se alcancen los valores límites exigidos</a:t>
            </a:r>
            <a:r>
              <a:rPr lang="es-ES" sz="1200" dirty="0" smtClean="0">
                <a:solidFill>
                  <a:prstClr val="white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s-ES" sz="800" dirty="0" smtClean="0">
                <a:solidFill>
                  <a:prstClr val="white"/>
                </a:solidFill>
              </a:rPr>
              <a:t>ESTABLECIMIENTO OCA</a:t>
            </a:r>
            <a:endParaRPr lang="es-ES" sz="800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07696" y="166480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s-ES" sz="1200" dirty="0" smtClean="0">
                <a:solidFill>
                  <a:prstClr val="white"/>
                </a:solidFill>
              </a:rPr>
              <a:t>parece </a:t>
            </a:r>
            <a:r>
              <a:rPr lang="es-ES" sz="1200" dirty="0">
                <a:solidFill>
                  <a:prstClr val="white"/>
                </a:solidFill>
              </a:rPr>
              <a:t>lógico seleccionar aquellas más </a:t>
            </a:r>
            <a:r>
              <a:rPr lang="es-ES" sz="1200" b="1" dirty="0">
                <a:solidFill>
                  <a:prstClr val="white"/>
                </a:solidFill>
              </a:rPr>
              <a:t>adecuadas y viables </a:t>
            </a:r>
            <a:r>
              <a:rPr lang="es-ES" sz="1200" dirty="0">
                <a:solidFill>
                  <a:prstClr val="white"/>
                </a:solidFill>
              </a:rPr>
              <a:t>desde el punto de vista técnico y </a:t>
            </a:r>
            <a:r>
              <a:rPr lang="es-ES" sz="1200" dirty="0" smtClean="0">
                <a:solidFill>
                  <a:prstClr val="white"/>
                </a:solidFill>
              </a:rPr>
              <a:t>económico</a:t>
            </a:r>
          </a:p>
          <a:p>
            <a:pPr lvl="0">
              <a:spcBef>
                <a:spcPct val="20000"/>
              </a:spcBef>
            </a:pPr>
            <a:r>
              <a:rPr lang="es-ES" sz="800" dirty="0" smtClean="0">
                <a:solidFill>
                  <a:prstClr val="white"/>
                </a:solidFill>
              </a:rPr>
              <a:t>POSIBLES ACTUACIONES</a:t>
            </a:r>
            <a:endParaRPr lang="es-ES" sz="80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24128" y="2564904"/>
            <a:ext cx="3240360" cy="80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s-ES" sz="1200" dirty="0" smtClean="0">
                <a:solidFill>
                  <a:prstClr val="white"/>
                </a:solidFill>
              </a:rPr>
              <a:t>establecer </a:t>
            </a:r>
            <a:r>
              <a:rPr lang="es-ES" sz="1200" dirty="0">
                <a:solidFill>
                  <a:prstClr val="white"/>
                </a:solidFill>
              </a:rPr>
              <a:t>un </a:t>
            </a:r>
            <a:r>
              <a:rPr lang="es-ES" sz="1200" b="1" dirty="0">
                <a:solidFill>
                  <a:prstClr val="white"/>
                </a:solidFill>
              </a:rPr>
              <a:t>calendario con actuaciones lo más detalladas posibles</a:t>
            </a:r>
            <a:r>
              <a:rPr lang="es-ES" sz="1200" dirty="0">
                <a:solidFill>
                  <a:prstClr val="white"/>
                </a:solidFill>
              </a:rPr>
              <a:t> y un sistema para el control y seguimiento de las </a:t>
            </a:r>
            <a:r>
              <a:rPr lang="es-ES" sz="1200" dirty="0" smtClean="0">
                <a:solidFill>
                  <a:prstClr val="white"/>
                </a:solidFill>
              </a:rPr>
              <a:t>mismas</a:t>
            </a:r>
          </a:p>
          <a:p>
            <a:pPr lvl="0">
              <a:spcBef>
                <a:spcPct val="20000"/>
              </a:spcBef>
            </a:pPr>
            <a:r>
              <a:rPr lang="es-ES" sz="800" dirty="0">
                <a:solidFill>
                  <a:prstClr val="white"/>
                </a:solidFill>
              </a:rPr>
              <a:t>PROGRAMA DE ACTUACIONES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868144" y="2883644"/>
            <a:ext cx="2952328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es-ES" sz="1200" dirty="0">
                <a:solidFill>
                  <a:prstClr val="white"/>
                </a:solidFill>
              </a:rPr>
              <a:t>para que un plan de acción sea real, </a:t>
            </a:r>
            <a:r>
              <a:rPr lang="es-ES" sz="1200" b="1" dirty="0">
                <a:solidFill>
                  <a:prstClr val="white"/>
                </a:solidFill>
              </a:rPr>
              <a:t>no es suficiente </a:t>
            </a:r>
            <a:r>
              <a:rPr lang="es-ES" sz="1200" dirty="0">
                <a:solidFill>
                  <a:prstClr val="white"/>
                </a:solidFill>
              </a:rPr>
              <a:t>con que sea una </a:t>
            </a:r>
            <a:r>
              <a:rPr lang="es-ES" sz="1200" b="1" dirty="0">
                <a:solidFill>
                  <a:prstClr val="white"/>
                </a:solidFill>
              </a:rPr>
              <a:t>mera declaración de intenciones</a:t>
            </a:r>
            <a:r>
              <a:rPr lang="es-ES" sz="1200" dirty="0">
                <a:solidFill>
                  <a:prstClr val="white"/>
                </a:solidFill>
              </a:rPr>
              <a:t>, debería </a:t>
            </a:r>
            <a:r>
              <a:rPr lang="es-ES" sz="1200" b="1" dirty="0">
                <a:solidFill>
                  <a:prstClr val="white"/>
                </a:solidFill>
              </a:rPr>
              <a:t>especificar claramente </a:t>
            </a:r>
            <a:r>
              <a:rPr lang="es-ES" sz="1200" dirty="0">
                <a:solidFill>
                  <a:prstClr val="white"/>
                </a:solidFill>
              </a:rPr>
              <a:t>las </a:t>
            </a:r>
            <a:r>
              <a:rPr lang="es-ES" sz="1200" b="1" dirty="0">
                <a:solidFill>
                  <a:prstClr val="white"/>
                </a:solidFill>
              </a:rPr>
              <a:t>inversiones y compromisos </a:t>
            </a:r>
            <a:r>
              <a:rPr lang="es-ES" sz="1200" dirty="0">
                <a:solidFill>
                  <a:prstClr val="white"/>
                </a:solidFill>
              </a:rPr>
              <a:t>económicos adoptados para su aplicación</a:t>
            </a:r>
            <a:r>
              <a:rPr lang="es-ES" sz="1200" dirty="0" smtClean="0">
                <a:solidFill>
                  <a:prstClr val="white"/>
                </a:solidFill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es-ES" sz="800" dirty="0" smtClean="0">
                <a:solidFill>
                  <a:prstClr val="white"/>
                </a:solidFill>
              </a:rPr>
              <a:t>COSTE Y FINANCIACION DE LAS ACTUACIONES</a:t>
            </a:r>
            <a:endParaRPr lang="es-E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Necesidad </a:t>
            </a:r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 protección acústica si,</a:t>
            </a:r>
          </a:p>
          <a:p>
            <a:pPr lvl="0"/>
            <a:r>
              <a:rPr lang="es-ES" sz="2600" dirty="0"/>
              <a:t>Se superan los objetivos de calidad acústica </a:t>
            </a:r>
          </a:p>
          <a:p>
            <a:pPr lvl="0"/>
            <a:r>
              <a:rPr lang="es-ES" sz="2600" dirty="0"/>
              <a:t>Afecta a edificios sensibles</a:t>
            </a:r>
            <a:r>
              <a:rPr lang="es-ES" sz="2600" dirty="0" smtClean="0"/>
              <a:t>.</a:t>
            </a:r>
          </a:p>
          <a:p>
            <a:pPr marL="0" lvl="0" indent="0">
              <a:buNone/>
            </a:pPr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</a:t>
            </a:r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Efectivamente se necesita protección acústica, nos planteamos:</a:t>
            </a:r>
          </a:p>
          <a:p>
            <a:pPr lvl="0"/>
            <a:r>
              <a:rPr lang="es-ES" sz="2600" dirty="0"/>
              <a:t>VIABILIDAD: Se puede solucionar el problema  con medidas reales</a:t>
            </a:r>
          </a:p>
          <a:p>
            <a:pPr lvl="0"/>
            <a:r>
              <a:rPr lang="es-ES" sz="2600" dirty="0"/>
              <a:t>EFICACIA de la medida ¿Cuánta población beneficiada</a:t>
            </a:r>
            <a:r>
              <a:rPr lang="es-ES" sz="2600" dirty="0" smtClean="0"/>
              <a:t>?</a:t>
            </a:r>
          </a:p>
          <a:p>
            <a:pPr marL="0" lvl="0" indent="0">
              <a:buNone/>
            </a:pPr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3.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</a:t>
            </a:r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hay una 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única fórmula </a:t>
            </a:r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para determinar prioridad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sz="24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ACTUACIONES EN CARRETERAS. </a:t>
            </a:r>
            <a:r>
              <a:rPr lang="es-ES" sz="3100" dirty="0" smtClean="0">
                <a:solidFill>
                  <a:prstClr val="white"/>
                </a:solidFill>
              </a:rPr>
              <a:t>EXISTE UN PROBLEMA REAL DE RUIDO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150333"/>
              </p:ext>
            </p:extLst>
          </p:nvPr>
        </p:nvGraphicFramePr>
        <p:xfrm>
          <a:off x="1" y="1"/>
          <a:ext cx="9036495" cy="720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1"/>
                <a:gridCol w="3528392"/>
                <a:gridCol w="2448273"/>
                <a:gridCol w="1800199"/>
              </a:tblGrid>
              <a:tr h="111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 </a:t>
                      </a:r>
                      <a:r>
                        <a:rPr lang="es-ES" sz="1400" dirty="0" smtClean="0"/>
                        <a:t>ALTERNATIVA 1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 2</a:t>
                      </a:r>
                    </a:p>
                    <a:p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 3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42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GRADO DE CONFLICTO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│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│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BAJO </a:t>
                      </a: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VIABILIDIDAD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Para evaluarla tener en cuenta: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Dificultad técnica y constructiva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Condiciones del entorno y de acceso 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Longitud mínima que garantice eficacia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Necesidad de interrumpir pantallas por existencia de accesos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Limitaciones geométricas y estructurales</a:t>
                      </a:r>
                    </a:p>
                    <a:p>
                      <a:endParaRPr lang="es-ES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BAJO 1</a:t>
                      </a:r>
                      <a:endParaRPr lang="es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EFICACIA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relación entre la población beneficiada y la población expuesta </a:t>
                      </a:r>
                    </a:p>
                    <a:p>
                      <a:endParaRPr lang="es-ES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En función de euros por persona beneficiada.</a:t>
                      </a:r>
                    </a:p>
                    <a:p>
                      <a:r>
                        <a:rPr lang="es-ES" sz="1050" dirty="0" smtClean="0"/>
                        <a:t>Referencia: 3157euros/persona beneficiada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803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PRIORIDAD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s-ES" sz="105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grado de conflicto (C 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viabilidad de las medidas  (V)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Eficacia de las mismas. (E)</a:t>
                      </a:r>
                    </a:p>
                    <a:p>
                      <a:endParaRPr lang="es-ES" sz="1050" b="1" dirty="0" smtClean="0"/>
                    </a:p>
                    <a:p>
                      <a:r>
                        <a:rPr lang="es-ES" sz="1400" b="1" dirty="0" smtClean="0"/>
                        <a:t>P= 2C+V+E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GRADO</a:t>
                      </a:r>
                      <a:r>
                        <a:rPr lang="es-ES" sz="1100" baseline="0" dirty="0" smtClean="0"/>
                        <a:t> DE CONFLICTO=PRIORIDAD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08339"/>
              </p:ext>
            </p:extLst>
          </p:nvPr>
        </p:nvGraphicFramePr>
        <p:xfrm>
          <a:off x="1331640" y="3372584"/>
          <a:ext cx="331236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</a:tblGrid>
              <a:tr h="467975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solidFill>
                            <a:schemeClr val="bg1"/>
                          </a:solidFill>
                        </a:rPr>
                        <a:t>Criterios</a:t>
                      </a:r>
                      <a:r>
                        <a:rPr lang="es-ES" sz="900" baseline="0" dirty="0" smtClean="0">
                          <a:solidFill>
                            <a:schemeClr val="bg1"/>
                          </a:solidFill>
                        </a:rPr>
                        <a:t> a tener en cuenta</a:t>
                      </a:r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 smtClean="0">
                          <a:solidFill>
                            <a:schemeClr val="bg1"/>
                          </a:solidFill>
                        </a:rPr>
                        <a:t>Se valora población beneficiada </a:t>
                      </a:r>
                      <a:r>
                        <a:rPr lang="es-ES" sz="900" baseline="0" dirty="0" smtClean="0">
                          <a:solidFill>
                            <a:schemeClr val="bg1"/>
                          </a:solidFill>
                        </a:rPr>
                        <a:t>en relación con la expuesta</a:t>
                      </a:r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6123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u="sng" dirty="0" smtClean="0"/>
                        <a:t>Limitación en la altura </a:t>
                      </a:r>
                      <a:r>
                        <a:rPr lang="es-ES" sz="900" dirty="0" smtClean="0"/>
                        <a:t>de la </a:t>
                      </a:r>
                      <a:r>
                        <a:rPr lang="es-ES" sz="900" u="sng" dirty="0" smtClean="0"/>
                        <a:t>efectividad </a:t>
                      </a:r>
                      <a:r>
                        <a:rPr lang="es-ES" sz="900" dirty="0" smtClean="0"/>
                        <a:t>de la pantalla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Edificios</a:t>
                      </a:r>
                      <a:r>
                        <a:rPr lang="es-ES" sz="900" dirty="0" smtClean="0"/>
                        <a:t> con gran número de plantas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u="sng" dirty="0" smtClean="0"/>
                        <a:t>Limitación de atenuación</a:t>
                      </a:r>
                      <a:r>
                        <a:rPr lang="es-ES" sz="900" dirty="0" smtClean="0"/>
                        <a:t> al aumenta la distancia al emisor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Mayor 2/3 expuesta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 1/3 y 2/3 expuesta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Inferior a 1/3expuesta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452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ALTO 3 │ MEDIO  2  │BAJO 1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04270"/>
              </p:ext>
            </p:extLst>
          </p:nvPr>
        </p:nvGraphicFramePr>
        <p:xfrm>
          <a:off x="4716016" y="5517232"/>
          <a:ext cx="2448273" cy="148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/>
                <a:gridCol w="816091"/>
                <a:gridCol w="816091"/>
              </a:tblGrid>
              <a:tr h="268525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000" dirty="0" smtClean="0"/>
                        <a:t>Euros/persona</a:t>
                      </a:r>
                      <a:r>
                        <a:rPr lang="es-ES" sz="1000" baseline="0" dirty="0" smtClean="0"/>
                        <a:t> beneficiada</a:t>
                      </a:r>
                      <a:endParaRPr lang="es-ES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106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Grado de conflicto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&lt;3157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&gt;3157</a:t>
                      </a:r>
                    </a:p>
                    <a:p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Alto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Medio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Bajo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8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183973"/>
              </p:ext>
            </p:extLst>
          </p:nvPr>
        </p:nvGraphicFramePr>
        <p:xfrm>
          <a:off x="1" y="1"/>
          <a:ext cx="9036495" cy="724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1"/>
                <a:gridCol w="3528392"/>
                <a:gridCol w="2448273"/>
                <a:gridCol w="1800199"/>
              </a:tblGrid>
              <a:tr h="111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 </a:t>
                      </a:r>
                      <a:r>
                        <a:rPr lang="es-ES" sz="1400" dirty="0" smtClean="0"/>
                        <a:t>ALTERNATIVA 1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 2</a:t>
                      </a:r>
                    </a:p>
                    <a:p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 3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42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GRADO DE CONFLICTO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│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│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BAJO </a:t>
                      </a: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VIABILIDIDAD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Para evaluarla tener en cuenta: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Dificultad técnica y constructiva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Condiciones del entorno y de acceso 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Longitud mínima que garantice eficacia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Necesidad de interrumpir pantallas por existencia de accesos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Limitaciones geométricas y estructurales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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Relación coste/eficacia</a:t>
                      </a:r>
                    </a:p>
                    <a:p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BAJO 1</a:t>
                      </a:r>
                      <a:endParaRPr lang="es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EFICACIA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relación entre la población beneficiada y la población expuesta </a:t>
                      </a:r>
                    </a:p>
                    <a:p>
                      <a:endParaRPr lang="es-ES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 smtClean="0"/>
                        <a:t>En función de euros por persona beneficiada.</a:t>
                      </a:r>
                    </a:p>
                    <a:p>
                      <a:r>
                        <a:rPr lang="es-ES" sz="1050" dirty="0" smtClean="0"/>
                        <a:t>Referencia: 3157euros/persona beneficiada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803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PRIORIDAD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grado de conflicto (C 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viabilidad de las medidas  (V)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Eficacia de las mismas. (E)</a:t>
                      </a:r>
                    </a:p>
                    <a:p>
                      <a:endParaRPr lang="es-ES" sz="1050" b="1" dirty="0" smtClean="0"/>
                    </a:p>
                    <a:p>
                      <a:r>
                        <a:rPr lang="es-ES" sz="1400" b="1" dirty="0" smtClean="0"/>
                        <a:t>P= 2C+V+E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GRADO</a:t>
                      </a:r>
                      <a:r>
                        <a:rPr lang="es-ES" sz="1100" baseline="0" dirty="0" smtClean="0"/>
                        <a:t> DE CONFLICTO=PRIORIDAD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20788"/>
              </p:ext>
            </p:extLst>
          </p:nvPr>
        </p:nvGraphicFramePr>
        <p:xfrm>
          <a:off x="1331640" y="3501008"/>
          <a:ext cx="345638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</a:tblGrid>
              <a:tr h="301748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solidFill>
                            <a:schemeClr val="bg1"/>
                          </a:solidFill>
                        </a:rPr>
                        <a:t>Criterios</a:t>
                      </a:r>
                      <a:r>
                        <a:rPr lang="es-ES" sz="900" baseline="0" dirty="0" smtClean="0">
                          <a:solidFill>
                            <a:schemeClr val="bg1"/>
                          </a:solidFill>
                        </a:rPr>
                        <a:t> a tener en cuenta</a:t>
                      </a:r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 smtClean="0">
                          <a:solidFill>
                            <a:schemeClr val="bg1"/>
                          </a:solidFill>
                        </a:rPr>
                        <a:t>Se valora población beneficiada </a:t>
                      </a:r>
                      <a:r>
                        <a:rPr lang="es-ES" sz="900" baseline="0" dirty="0" smtClean="0">
                          <a:solidFill>
                            <a:schemeClr val="bg1"/>
                          </a:solidFill>
                        </a:rPr>
                        <a:t>en relación con la expuesta</a:t>
                      </a:r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068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dirty="0" smtClean="0"/>
                        <a:t>Limitación en la altura de la efectividad de la pantalla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Edificios</a:t>
                      </a:r>
                      <a:r>
                        <a:rPr lang="es-ES" sz="900" dirty="0" smtClean="0"/>
                        <a:t> con gran número de plantas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dirty="0" smtClean="0"/>
                        <a:t>Limitación de atenuación al aumenta la distancia al emisor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Mayor 2/3 expuesta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 1/3 y 2/3 expuesta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Inferior a 1/3expuesta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7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BAJO 1</a:t>
                      </a:r>
                      <a:endParaRPr lang="es-ES" sz="900" dirty="0" smtClean="0"/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16718"/>
              </p:ext>
            </p:extLst>
          </p:nvPr>
        </p:nvGraphicFramePr>
        <p:xfrm>
          <a:off x="4716016" y="5517232"/>
          <a:ext cx="2448273" cy="148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/>
                <a:gridCol w="816091"/>
                <a:gridCol w="816091"/>
              </a:tblGrid>
              <a:tr h="268525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000" dirty="0" smtClean="0"/>
                        <a:t>Euros/persona</a:t>
                      </a:r>
                      <a:r>
                        <a:rPr lang="es-ES" sz="1000" baseline="0" dirty="0" smtClean="0"/>
                        <a:t> beneficiada</a:t>
                      </a:r>
                      <a:endParaRPr lang="es-ES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106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Grado de conflicto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&lt;3157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&gt;3157</a:t>
                      </a:r>
                    </a:p>
                    <a:p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Alto 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Medio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Bajo</a:t>
                      </a:r>
                      <a:endParaRPr lang="es-E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52355"/>
              </p:ext>
            </p:extLst>
          </p:nvPr>
        </p:nvGraphicFramePr>
        <p:xfrm>
          <a:off x="2699792" y="3861048"/>
          <a:ext cx="5329217" cy="13288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6761"/>
                <a:gridCol w="1776761"/>
                <a:gridCol w="1775695"/>
              </a:tblGrid>
              <a:tr h="229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Edificios sensibles afectados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5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población afectada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Mayor de 500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ALTA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ALTA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8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 200 y 500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ALTA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8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 100 y 200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BAJA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16632"/>
            <a:ext cx="5688632" cy="349326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altLang="es-ES" sz="1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CRITERIO</a:t>
            </a:r>
            <a:r>
              <a:rPr kumimoji="0" lang="es-ES" altLang="es-ES" sz="1400" b="0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COMUN </a:t>
            </a:r>
            <a:r>
              <a:rPr kumimoji="0" lang="es-ES" altLang="es-ES" sz="1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la evaluación del </a:t>
            </a:r>
            <a:r>
              <a:rPr kumimoji="0" lang="es-ES" altLang="es-E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GRADO</a:t>
            </a:r>
            <a:r>
              <a:rPr kumimoji="0" lang="es-ES" altLang="es-ES" sz="14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altLang="es-E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ES" altLang="es-ES" sz="1400" b="1" u="sng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S" altLang="es-E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ONFLICTO</a:t>
            </a:r>
            <a:endParaRPr kumimoji="0" lang="es-ES" altLang="es-E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 el resultado de la combinación de dos criterios: población expuesta y edificios sensibles expuestos.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POBLACION EXPUESTA: Se resumirá en el siguiente indicador de población afectada: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628650" lvl="1" indent="-171450" eaLnBrk="0" hangingPunct="0">
              <a:buFont typeface="Symbol" panose="05050102010706020507" pitchFamily="18" charset="2"/>
              <a:buChar char=""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multiplica por un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factor de 0,6 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Número de población expuesta a niveles de </a:t>
            </a:r>
            <a:r>
              <a:rPr kumimoji="0" lang="es-ES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ES" altLang="es-ES" sz="10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entre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55 dB(A) y 65 dB(A).</a:t>
            </a:r>
            <a:endParaRPr kumimoji="0" lang="es-ES" altLang="es-E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628650" lvl="1" indent="-171450" eaLnBrk="0" hangingPunct="0">
              <a:buFont typeface="Symbol" panose="05050102010706020507" pitchFamily="18" charset="2"/>
              <a:buChar char=""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multiplica por un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factor de 0,85 el 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Número de población expuesta a niveles de </a:t>
            </a:r>
            <a:r>
              <a:rPr kumimoji="0" lang="es-ES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ES" altLang="es-ES" sz="10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entre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65 dB(A) y 75 dB(A). </a:t>
            </a:r>
            <a:endParaRPr kumimoji="0" lang="es-ES" altLang="es-E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628650" lvl="1" indent="-171450" eaLnBrk="0" hangingPunct="0">
              <a:buFont typeface="Symbol" panose="05050102010706020507" pitchFamily="18" charset="2"/>
              <a:buChar char=""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multiplica por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factor de 1 el 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Número de población expuesta a niveles de </a:t>
            </a:r>
            <a:r>
              <a:rPr kumimoji="0" lang="es-ES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ES" altLang="es-ES" sz="10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superior a 75 dB(A).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s-ES" altLang="es-ES" sz="1000" dirty="0">
                <a:solidFill>
                  <a:schemeClr val="bg1"/>
                </a:solidFill>
              </a:rPr>
              <a:t>	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indicador de población afectada será la suma de estas tres cantidades.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altLang="es-ES" sz="1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EXISTENCIA DE EDIFICIOS SENSIBLES 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expuestos a niveles de ruido superiores al límite correspondiente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s-ES" altLang="es-ES" sz="1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1" indent="-171450" eaLnBrk="0" hangingPunct="0">
              <a:buFont typeface="Symbol" panose="05050102010706020507" pitchFamily="18" charset="2"/>
              <a:buChar char=""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Centros de enseñanza,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 dB 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durante el día; </a:t>
            </a:r>
          </a:p>
          <a:p>
            <a:pPr marL="628650" lvl="1" indent="-171450" eaLnBrk="0" hangingPunct="0">
              <a:buFont typeface="Symbol" panose="05050102010706020507" pitchFamily="18" charset="2"/>
              <a:buChar char="-"/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centros sanitarios, </a:t>
            </a:r>
            <a:r>
              <a:rPr kumimoji="0" lang="es-ES" altLang="es-E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50 dB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durante la noche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combinar estos criterios y asignar el GRADO DE CONFLICTO se seguirá la </a:t>
            </a:r>
            <a:r>
              <a:rPr kumimoji="0" lang="es-ES" altLang="es-ES" sz="1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siguiente tabla:</a:t>
            </a:r>
            <a:endParaRPr kumimoji="0" lang="es-ES" altLang="es-ES" sz="1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41816"/>
              </p:ext>
            </p:extLst>
          </p:nvPr>
        </p:nvGraphicFramePr>
        <p:xfrm>
          <a:off x="1" y="1"/>
          <a:ext cx="9036495" cy="7251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1"/>
                <a:gridCol w="3528392"/>
                <a:gridCol w="2448273"/>
                <a:gridCol w="1800199"/>
              </a:tblGrid>
              <a:tr h="111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 </a:t>
                      </a:r>
                      <a:r>
                        <a:rPr lang="es-ES" sz="1400" dirty="0" smtClean="0"/>
                        <a:t>ALTERNATIVA 1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 2</a:t>
                      </a:r>
                    </a:p>
                    <a:p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 3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42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GRADO DE CONFLICTO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│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│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BAJO </a:t>
                      </a: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VIABILIDIDAD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Para evaluarla tener en cuenta: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Dificultad técnica y constructiva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Condicione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 del entorno y de acceso 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Longitud mínima que garantice eficacia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Necesidad de interrumpir pantallas por existencia de accesos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Limitaciones geométricas y estructurales</a:t>
                      </a:r>
                    </a:p>
                    <a:p>
                      <a:endParaRPr lang="es-ES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ALTO 3 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MEDIO  2  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</a:rPr>
                        <a:t>│</a:t>
                      </a:r>
                      <a:r>
                        <a:rPr lang="es-ES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BAJO 1</a:t>
                      </a:r>
                      <a:endParaRPr lang="es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EFICACIA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relación entre la población beneficiada y la población expuesta </a:t>
                      </a:r>
                    </a:p>
                    <a:p>
                      <a:endParaRPr lang="es-ES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 smtClean="0"/>
                        <a:t>En función de euros por persona beneficiada.</a:t>
                      </a:r>
                    </a:p>
                    <a:p>
                      <a:r>
                        <a:rPr lang="es-ES" sz="1050" dirty="0" smtClean="0"/>
                        <a:t>Referencia</a:t>
                      </a:r>
                      <a:r>
                        <a:rPr lang="es-ES" sz="1100" b="1" dirty="0" smtClean="0"/>
                        <a:t>: 3157euros/persona beneficiada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803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PRIORIDAD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grado de conflicto (C 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viabilidad de las medidas  (V)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050" dirty="0" smtClean="0"/>
                        <a:t>Eficacia de las mismas. (E)</a:t>
                      </a:r>
                    </a:p>
                    <a:p>
                      <a:endParaRPr lang="es-ES" sz="1050" b="1" dirty="0" smtClean="0"/>
                    </a:p>
                    <a:p>
                      <a:r>
                        <a:rPr lang="es-ES" sz="1400" b="1" dirty="0" smtClean="0"/>
                        <a:t>P= 2C+V+E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GRADO</a:t>
                      </a:r>
                      <a:r>
                        <a:rPr lang="es-ES" sz="1100" baseline="0" dirty="0" smtClean="0"/>
                        <a:t> DE CONFLICTO=PRIORIDAD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25905"/>
              </p:ext>
            </p:extLst>
          </p:nvPr>
        </p:nvGraphicFramePr>
        <p:xfrm>
          <a:off x="1331640" y="3501008"/>
          <a:ext cx="3456384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</a:tblGrid>
              <a:tr h="301748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solidFill>
                            <a:schemeClr val="bg1"/>
                          </a:solidFill>
                        </a:rPr>
                        <a:t>Criterios</a:t>
                      </a:r>
                      <a:r>
                        <a:rPr lang="es-ES" sz="900" baseline="0" dirty="0" smtClean="0">
                          <a:solidFill>
                            <a:schemeClr val="bg1"/>
                          </a:solidFill>
                        </a:rPr>
                        <a:t> a tener en cuenta</a:t>
                      </a:r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 smtClean="0">
                          <a:solidFill>
                            <a:schemeClr val="bg1"/>
                          </a:solidFill>
                        </a:rPr>
                        <a:t>Se valora población beneficiada </a:t>
                      </a:r>
                      <a:r>
                        <a:rPr lang="es-ES" sz="900" baseline="0" dirty="0" smtClean="0">
                          <a:solidFill>
                            <a:schemeClr val="bg1"/>
                          </a:solidFill>
                        </a:rPr>
                        <a:t>en relación con la expuesta</a:t>
                      </a:r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068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dirty="0" smtClean="0"/>
                        <a:t>Limitación en la altura de la efectividad de la pantalla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Edificios</a:t>
                      </a:r>
                      <a:r>
                        <a:rPr lang="es-ES" sz="900" dirty="0" smtClean="0"/>
                        <a:t> con gran número de plantas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dirty="0" smtClean="0"/>
                        <a:t>Limitación de atenuación al aumenta la distancia al emisor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Mayor 2/3 expuesta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 1/3 y 2/3 expuesta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Inferior a 1/3expuesta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7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ALTO 3 │ MEDIO  2  │BAJO 1</a:t>
                      </a:r>
                    </a:p>
                    <a:p>
                      <a:endParaRPr lang="es-E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12518"/>
              </p:ext>
            </p:extLst>
          </p:nvPr>
        </p:nvGraphicFramePr>
        <p:xfrm>
          <a:off x="4716016" y="5517232"/>
          <a:ext cx="2448273" cy="148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/>
                <a:gridCol w="816091"/>
                <a:gridCol w="816091"/>
              </a:tblGrid>
              <a:tr h="268525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Euros/persona</a:t>
                      </a:r>
                      <a:r>
                        <a:rPr lang="es-ES" sz="1000" baseline="0" dirty="0" smtClean="0">
                          <a:solidFill>
                            <a:schemeClr val="bg1"/>
                          </a:solidFill>
                        </a:rPr>
                        <a:t> beneficiada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106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Grado de conflicto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&lt;3157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&gt;3157</a:t>
                      </a:r>
                    </a:p>
                    <a:p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Alto 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Medio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ALTA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</a:tr>
              <a:tr h="2685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Bajo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BAJA</a:t>
                      </a:r>
                      <a:endParaRPr lang="es-E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2 Rectángulo"/>
          <p:cNvSpPr/>
          <p:nvPr/>
        </p:nvSpPr>
        <p:spPr>
          <a:xfrm>
            <a:off x="7127776" y="2006114"/>
            <a:ext cx="2016224" cy="215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100" dirty="0" smtClean="0"/>
          </a:p>
          <a:p>
            <a:r>
              <a:rPr lang="es-ES" sz="1100" b="1" dirty="0" smtClean="0">
                <a:solidFill>
                  <a:schemeClr val="bg1"/>
                </a:solidFill>
              </a:rPr>
              <a:t>[1] </a:t>
            </a:r>
            <a:r>
              <a:rPr lang="es-ES" sz="1100" b="1" dirty="0" smtClean="0"/>
              <a:t>Población beneficiada: se considera efectividad hasta distancias de unos 100m de la carretera</a:t>
            </a:r>
            <a:r>
              <a:rPr lang="es-ES" sz="1100" dirty="0" smtClean="0"/>
              <a:t>.</a:t>
            </a:r>
          </a:p>
          <a:p>
            <a:r>
              <a:rPr lang="es-ES" sz="1100" dirty="0" smtClean="0"/>
              <a:t>Las </a:t>
            </a:r>
            <a:r>
              <a:rPr lang="es-ES" sz="1100" dirty="0"/>
              <a:t>pantallas benefician a solo un lado de la carretera (y solo a un porcentaje de la población presente, teniendo en cuenta la altura de las edificaciones presentes). El pavimento drenante beneficia a ambos lados.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317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ACTUACIONES EN CARRETERAS. </a:t>
            </a:r>
            <a:r>
              <a:rPr lang="es-ES" dirty="0" smtClean="0">
                <a:solidFill>
                  <a:prstClr val="white"/>
                </a:solidFill>
              </a:rPr>
              <a:t>FICHAS DE ACTUACIÓN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95536" y="1484784"/>
            <a:ext cx="8064896" cy="465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08305" algn="l"/>
                <a:tab pos="449580" algn="l"/>
              </a:tabLst>
            </a:pPr>
            <a:r>
              <a:rPr lang="es-ES_tradnl" sz="1400" dirty="0" smtClean="0">
                <a:ea typeface="Calibri"/>
                <a:cs typeface="Times New Roman"/>
              </a:rPr>
              <a:t>MODELO DE FICHA RESUMEN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08305" algn="l"/>
                <a:tab pos="449580" algn="l"/>
              </a:tabLst>
            </a:pPr>
            <a:r>
              <a:rPr lang="es-ES_tradnl" sz="1400" dirty="0" smtClean="0">
                <a:ea typeface="Calibri"/>
                <a:cs typeface="Times New Roman"/>
              </a:rPr>
              <a:t>Incluye </a:t>
            </a:r>
            <a:r>
              <a:rPr lang="es-ES_tradnl" sz="1400" b="1" dirty="0">
                <a:ea typeface="Calibri"/>
                <a:cs typeface="Times New Roman"/>
              </a:rPr>
              <a:t>datos generales de localización y características</a:t>
            </a:r>
            <a:r>
              <a:rPr lang="es-ES_tradnl" sz="1400" dirty="0">
                <a:ea typeface="Calibri"/>
                <a:cs typeface="Times New Roman"/>
              </a:rPr>
              <a:t> de la UME en el tramo.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08305" algn="l"/>
                <a:tab pos="449580" algn="l"/>
              </a:tabLst>
            </a:pPr>
            <a:r>
              <a:rPr lang="es-ES_tradnl" sz="1400" dirty="0">
                <a:ea typeface="Calibri"/>
                <a:cs typeface="Times New Roman"/>
              </a:rPr>
              <a:t>Plano de </a:t>
            </a:r>
            <a:r>
              <a:rPr lang="es-ES_tradnl" sz="1400" b="1" dirty="0">
                <a:ea typeface="Calibri"/>
                <a:cs typeface="Times New Roman"/>
              </a:rPr>
              <a:t>zona de conflicto </a:t>
            </a:r>
            <a:r>
              <a:rPr lang="es-ES_tradnl" sz="1400" dirty="0">
                <a:ea typeface="Calibri"/>
                <a:cs typeface="Times New Roman"/>
              </a:rPr>
              <a:t>(isófonas de indicador más desfavorable, en general </a:t>
            </a:r>
            <a:r>
              <a:rPr lang="es-ES_tradnl" sz="1400" dirty="0" err="1">
                <a:ea typeface="Calibri"/>
                <a:cs typeface="Times New Roman"/>
              </a:rPr>
              <a:t>Ln</a:t>
            </a:r>
            <a:r>
              <a:rPr lang="es-ES_tradnl" sz="1400" dirty="0">
                <a:ea typeface="Calibri"/>
                <a:cs typeface="Times New Roman"/>
              </a:rPr>
              <a:t>)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08305" algn="l"/>
                <a:tab pos="449580" algn="l"/>
              </a:tabLst>
            </a:pPr>
            <a:r>
              <a:rPr lang="es-ES_tradnl" sz="1400" dirty="0">
                <a:ea typeface="Calibri"/>
                <a:cs typeface="Times New Roman"/>
              </a:rPr>
              <a:t>Plano de actuaciones: detalle de localización de actuaciones.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408305" algn="l"/>
                <a:tab pos="449580" algn="l"/>
              </a:tabLst>
            </a:pPr>
            <a:r>
              <a:rPr lang="es-ES_tradnl" sz="1400" dirty="0">
                <a:ea typeface="Calibri"/>
                <a:cs typeface="Times New Roman"/>
              </a:rPr>
              <a:t>Los tipos de actuaciones a considerar son:</a:t>
            </a:r>
            <a:endParaRPr lang="es-ES" sz="1400" dirty="0"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buFont typeface="Century Gothic"/>
              <a:buChar char="-"/>
              <a:tabLst>
                <a:tab pos="588010" algn="l"/>
                <a:tab pos="449580" algn="l"/>
              </a:tabLst>
            </a:pPr>
            <a:r>
              <a:rPr lang="es-ES_tradnl" sz="1400" dirty="0">
                <a:ea typeface="Times New Roman"/>
                <a:cs typeface="Times New Roman"/>
              </a:rPr>
              <a:t>Barreras acústicas</a:t>
            </a:r>
            <a:endParaRPr lang="es-ES" sz="1400" dirty="0"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buFont typeface="Century Gothic"/>
              <a:buChar char="-"/>
              <a:tabLst>
                <a:tab pos="588010" algn="l"/>
                <a:tab pos="449580" algn="l"/>
              </a:tabLst>
            </a:pPr>
            <a:r>
              <a:rPr lang="es-ES_tradnl" sz="1400" dirty="0">
                <a:ea typeface="Times New Roman"/>
                <a:cs typeface="Times New Roman"/>
              </a:rPr>
              <a:t>Firme fonoabsorbente</a:t>
            </a:r>
            <a:endParaRPr lang="es-ES" sz="1400" dirty="0"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buFont typeface="Century Gothic"/>
              <a:buChar char="-"/>
              <a:tabLst>
                <a:tab pos="588010" algn="l"/>
                <a:tab pos="449580" algn="l"/>
              </a:tabLst>
            </a:pPr>
            <a:r>
              <a:rPr lang="es-ES_tradnl" sz="1400" dirty="0">
                <a:ea typeface="Times New Roman"/>
                <a:cs typeface="Times New Roman"/>
              </a:rPr>
              <a:t>Reducción de la velocidad (indicando la velocidad actual)</a:t>
            </a:r>
            <a:endParaRPr lang="es-ES" sz="1400" dirty="0"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buFont typeface="Century Gothic"/>
              <a:buChar char="-"/>
              <a:tabLst>
                <a:tab pos="588010" algn="l"/>
                <a:tab pos="449580" algn="l"/>
              </a:tabLst>
            </a:pPr>
            <a:r>
              <a:rPr lang="es-ES_tradnl" sz="1400" dirty="0">
                <a:ea typeface="Times New Roman"/>
                <a:cs typeface="Times New Roman"/>
              </a:rPr>
              <a:t>Actuaciones complejas (justificando el motivo, y no se les asignará prioridad)</a:t>
            </a:r>
            <a:endParaRPr lang="es-ES" sz="1400" dirty="0"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Century Gothic"/>
              <a:buChar char="-"/>
              <a:tabLst>
                <a:tab pos="588010" algn="l"/>
                <a:tab pos="449580" algn="l"/>
              </a:tabLst>
            </a:pPr>
            <a:r>
              <a:rPr lang="es-ES_tradnl" sz="1400" dirty="0">
                <a:ea typeface="Times New Roman"/>
                <a:cs typeface="Times New Roman"/>
              </a:rPr>
              <a:t>Otras</a:t>
            </a:r>
            <a:endParaRPr lang="es-ES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08305" algn="l"/>
                <a:tab pos="449580" algn="l"/>
              </a:tabLst>
            </a:pPr>
            <a:r>
              <a:rPr lang="es-ES_tradnl" sz="1400" dirty="0">
                <a:ea typeface="Calibri"/>
                <a:cs typeface="Times New Roman"/>
              </a:rPr>
              <a:t>Se deben incluir </a:t>
            </a:r>
            <a:r>
              <a:rPr lang="es-ES_tradnl" sz="1400" b="1" dirty="0">
                <a:ea typeface="Calibri"/>
                <a:cs typeface="Times New Roman"/>
              </a:rPr>
              <a:t>descripciones de las zonas de actuación </a:t>
            </a:r>
            <a:r>
              <a:rPr lang="es-ES_tradnl" sz="1400" dirty="0">
                <a:ea typeface="Calibri"/>
                <a:cs typeface="Times New Roman"/>
              </a:rPr>
              <a:t>y de las </a:t>
            </a:r>
            <a:r>
              <a:rPr lang="es-ES_tradnl" sz="1400" u="sng" dirty="0">
                <a:ea typeface="Calibri"/>
                <a:cs typeface="Times New Roman"/>
              </a:rPr>
              <a:t>características y dimensiones básicas </a:t>
            </a:r>
            <a:r>
              <a:rPr lang="es-ES_tradnl" sz="1400" dirty="0">
                <a:ea typeface="Calibri"/>
                <a:cs typeface="Times New Roman"/>
              </a:rPr>
              <a:t>de las actuaciones.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tabLst>
                <a:tab pos="408305" algn="l"/>
                <a:tab pos="449580" algn="l"/>
              </a:tabLst>
            </a:pPr>
            <a:r>
              <a:rPr lang="es-ES_tradnl" sz="1400" dirty="0">
                <a:ea typeface="Calibri"/>
                <a:cs typeface="Times New Roman"/>
              </a:rPr>
              <a:t>La </a:t>
            </a:r>
            <a:r>
              <a:rPr lang="es-ES_tradnl" sz="1400" u="sng" dirty="0">
                <a:ea typeface="Calibri"/>
                <a:cs typeface="Times New Roman"/>
              </a:rPr>
              <a:t>eficiencia </a:t>
            </a:r>
            <a:r>
              <a:rPr lang="es-ES_tradnl" sz="1400" dirty="0">
                <a:ea typeface="Calibri"/>
                <a:cs typeface="Times New Roman"/>
              </a:rPr>
              <a:t>de la actuación debe ser estimada. Las pantallas benefician a solo un lado de la carretera (y solo a un porcentaje de la población presente, teniendo en cuenta la altura de las edificaciones presentes). El pavimento drenante beneficia a ambos lados. Se considera efectividad hasta distancias de unos 100 m de la carretera.</a:t>
            </a:r>
            <a:endParaRPr lang="es-ES" sz="1400" dirty="0"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>
                <a:ea typeface="Calibri"/>
                <a:cs typeface="Times New Roman"/>
              </a:rPr>
              <a:t>Se incluirá una valoración económica de la actuación.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6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6286500"/>
            <a:ext cx="2400300" cy="5715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6" y="519113"/>
            <a:ext cx="4057207" cy="60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9113"/>
            <a:ext cx="4248472" cy="61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76159" y="534844"/>
            <a:ext cx="11521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bg1"/>
                </a:solidFill>
              </a:rPr>
              <a:t>Se detecta el posible problema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48264" y="519113"/>
            <a:ext cx="11521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bg1"/>
                </a:solidFill>
              </a:rPr>
              <a:t>Se cuantifica la población afectada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52120" y="534844"/>
            <a:ext cx="115212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bg1"/>
                </a:solidFill>
              </a:rPr>
              <a:t>Se establece una posible prioridad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80312" y="1700808"/>
            <a:ext cx="144016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bg1"/>
                </a:solidFill>
              </a:rPr>
              <a:t>POBLACION QUE PODRIA BENEFICIARSE</a:t>
            </a:r>
            <a:endParaRPr lang="es-ES" sz="1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56673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195958" y="5733256"/>
            <a:ext cx="144016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bg1"/>
                </a:solidFill>
              </a:rPr>
              <a:t>Se estima el coste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2307" y="4850223"/>
            <a:ext cx="303644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Toda esta información es aproximada:</a:t>
            </a:r>
          </a:p>
          <a:p>
            <a:pPr algn="just"/>
            <a:r>
              <a:rPr lang="es-E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es-E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rocede de los mapas estratégicos de ruido</a:t>
            </a:r>
          </a:p>
          <a:p>
            <a:pPr algn="just"/>
            <a:endParaRPr lang="es-ES" sz="1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Muy útil como </a:t>
            </a:r>
            <a:r>
              <a:rPr lang="es-ES" sz="12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apoyo para elaborar </a:t>
            </a:r>
            <a:r>
              <a:rPr lang="es-E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los PAR</a:t>
            </a:r>
          </a:p>
          <a:p>
            <a:pPr algn="just"/>
            <a:endParaRPr lang="es-ES" sz="1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Deberá ser revisada : llegar detalle suficiente a nivel de proyecto de actuación</a:t>
            </a:r>
            <a:endParaRPr lang="es-E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139952" y="4005064"/>
            <a:ext cx="2880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355976" y="5151257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228184" y="5157192"/>
            <a:ext cx="2304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491880" y="5229200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1871</Words>
  <Application>Microsoft Office PowerPoint</Application>
  <PresentationFormat>Presentación en pantalla (4:3)</PresentationFormat>
  <Paragraphs>303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Times New Roman</vt:lpstr>
      <vt:lpstr>Wingdings</vt:lpstr>
      <vt:lpstr>Tema de Office</vt:lpstr>
      <vt:lpstr>CorelDRAW</vt:lpstr>
      <vt:lpstr>ACTUACIONES EN CARRETERAS</vt:lpstr>
      <vt:lpstr>ACTUACIONES EN CARRETERAS. DGC</vt:lpstr>
      <vt:lpstr>ACTUACIONES EN CARRETERAS. ESTADO DEL TRABAJO</vt:lpstr>
      <vt:lpstr>ACTUACIONES EN CARRETERAS. EXISTE UN PROBLEMA REAL DE RUIDO</vt:lpstr>
      <vt:lpstr>Presentación de PowerPoint</vt:lpstr>
      <vt:lpstr>Presentación de PowerPoint</vt:lpstr>
      <vt:lpstr>Presentación de PowerPoint</vt:lpstr>
      <vt:lpstr>ACTUACIONES EN CARRETERAS. FICHAS DE ACTUACIÓN</vt:lpstr>
      <vt:lpstr>Presentación de PowerPoint</vt:lpstr>
      <vt:lpstr>ACTUACIONES EN CARRETERAS. FICHAS DE ACTUACIÓN</vt:lpstr>
      <vt:lpstr>ACTUACIONES EN CARRETERAS. FICHAS DE ACTUACIÓN</vt:lpstr>
      <vt:lpstr> PRIORIDAD EN LAS ACTUACIONES EN CARRETERAS: se trata de dar criterios al decisor </vt:lpstr>
      <vt:lpstr>ACTUACIONES EN CARRETERAS. TAREAS de la DIRECCION GENERAL DE CARRETERAS</vt:lpstr>
      <vt:lpstr>MUCHAS GRACIAS POR SU ATENCION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</dc:title>
  <dc:creator>Izquierdo López Rosa María</dc:creator>
  <cp:lastModifiedBy>Totita</cp:lastModifiedBy>
  <cp:revision>84</cp:revision>
  <cp:lastPrinted>2014-11-25T09:54:45Z</cp:lastPrinted>
  <dcterms:created xsi:type="dcterms:W3CDTF">2014-11-24T11:01:30Z</dcterms:created>
  <dcterms:modified xsi:type="dcterms:W3CDTF">2014-11-26T22:36:46Z</dcterms:modified>
</cp:coreProperties>
</file>